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331" r:id="rId12"/>
    <p:sldId id="332" r:id="rId13"/>
    <p:sldId id="333" r:id="rId14"/>
    <p:sldId id="265" r:id="rId15"/>
    <p:sldId id="334" r:id="rId16"/>
    <p:sldId id="335" r:id="rId17"/>
    <p:sldId id="336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7" r:id="rId36"/>
    <p:sldId id="325" r:id="rId37"/>
    <p:sldId id="326" r:id="rId38"/>
    <p:sldId id="328" r:id="rId39"/>
    <p:sldId id="329" r:id="rId40"/>
    <p:sldId id="330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Google Sans" panose="020B0600000101010101" charset="0"/>
      <p:regular r:id="rId44"/>
      <p:bold r:id="rId45"/>
      <p:italic r:id="rId46"/>
      <p:boldItalic r:id="rId47"/>
    </p:embeddedFont>
    <p:embeddedFont>
      <p:font typeface="Google Sans Medium" panose="020B0600000101010101" charset="0"/>
      <p:regular r:id="rId48"/>
      <p:bold r:id="rId49"/>
      <p:italic r:id="rId50"/>
      <p:boldItalic r:id="rId51"/>
    </p:embeddedFont>
    <p:embeddedFont>
      <p:font typeface="Google Sans Mono" panose="020B0600000101010101" charset="0"/>
      <p:regular r:id="rId52"/>
      <p:bold r:id="rId53"/>
      <p:italic r:id="rId54"/>
      <p:boldItalic r:id="rId55"/>
    </p:embeddedFont>
    <p:embeddedFont>
      <p:font typeface="Google Sans SemiBold" panose="020B0600000101010101" charset="0"/>
      <p:regular r:id="rId56"/>
      <p:bold r:id="rId57"/>
      <p:italic r:id="rId58"/>
      <p:boldItalic r:id="rId59"/>
    </p:embeddedFont>
    <p:embeddedFont>
      <p:font typeface="Roboto Mono" panose="00000009000000000000" pitchFamily="49" charset="0"/>
      <p:regular r:id="rId60"/>
      <p:bold r:id="rId61"/>
      <p:italic r:id="rId62"/>
      <p:boldItalic r:id="rId63"/>
    </p:embeddedFont>
    <p:embeddedFont>
      <p:font typeface="Roboto Mono Light" panose="00000009000000000000" pitchFamily="49" charset="0"/>
      <p:regular r:id="rId64"/>
      <p:bold r:id="rId65"/>
      <p:italic r:id="rId66"/>
      <p:boldItalic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5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7C4E3-A7BA-45E4-9204-3EB9A7DDEC3B}" type="doc">
      <dgm:prSet loTypeId="urn:microsoft.com/office/officeart/2005/8/layout/vProcess5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692B2BC-EED7-4609-AE1F-B8200664835C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+mn-lt"/>
            </a:rPr>
            <a:t>Semantic ID</a:t>
          </a:r>
          <a:r>
            <a:rPr lang="ko-KR" altLang="en-US" sz="2000" dirty="0">
              <a:latin typeface="+mn-lt"/>
            </a:rPr>
            <a:t>로 데이터 입력 </a:t>
          </a:r>
          <a:r>
            <a:rPr lang="en-US" altLang="ko-KR" sz="2000" dirty="0">
              <a:latin typeface="+mn-lt"/>
            </a:rPr>
            <a:t>(</a:t>
          </a:r>
          <a:r>
            <a:rPr lang="ko-KR" altLang="en-US" sz="2000" dirty="0">
              <a:latin typeface="+mn-lt"/>
            </a:rPr>
            <a:t>추천을 위한 입력 데이터로 활용됨</a:t>
          </a:r>
          <a:r>
            <a:rPr lang="en-US" altLang="ko-KR" sz="2000" dirty="0">
              <a:latin typeface="+mn-lt"/>
            </a:rPr>
            <a:t>.)</a:t>
          </a:r>
          <a:endParaRPr lang="ko-KR" altLang="en-US" sz="2000" dirty="0">
            <a:latin typeface="+mn-lt"/>
          </a:endParaRPr>
        </a:p>
      </dgm:t>
    </dgm:pt>
    <dgm:pt modelId="{A8C13AA6-9220-4CF6-AFA0-9C6EF0033E9A}" type="parTrans" cxnId="{2CF9A2E3-1A1D-47C7-8874-E6DF477A0243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B965B988-CC7F-455F-A896-BBACD2271075}" type="sibTrans" cxnId="{2CF9A2E3-1A1D-47C7-8874-E6DF477A0243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8F3A81BE-8992-46E6-A283-A0677E10B4EB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000" b="0" i="0" dirty="0">
              <a:latin typeface="+mn-lt"/>
            </a:rPr>
            <a:t>사용자가 시간 순서로 아이템과 상호작용한 기록을 </a:t>
          </a:r>
          <a:r>
            <a:rPr lang="en-US" altLang="ko-KR" sz="2000" b="0" i="0" dirty="0">
              <a:latin typeface="+mn-lt"/>
            </a:rPr>
            <a:t>Semantic ID</a:t>
          </a:r>
          <a:r>
            <a:rPr lang="ko-KR" altLang="en-US" sz="2000" b="0" i="0" dirty="0">
              <a:latin typeface="+mn-lt"/>
            </a:rPr>
            <a:t>들의 시퀀스 형태로 만든 후</a:t>
          </a:r>
          <a:r>
            <a:rPr lang="en-US" altLang="ko-KR" sz="2000" b="0" i="0" dirty="0">
              <a:latin typeface="+mn-lt"/>
            </a:rPr>
            <a:t>, </a:t>
          </a:r>
          <a:r>
            <a:rPr lang="ko-KR" altLang="en-US" sz="2000" b="0" i="0" dirty="0">
              <a:latin typeface="+mn-lt"/>
            </a:rPr>
            <a:t>이를 기반으로 </a:t>
          </a:r>
          <a:r>
            <a:rPr lang="en-US" altLang="ko-KR" sz="2000" b="0" i="0" dirty="0">
              <a:latin typeface="+mn-lt"/>
            </a:rPr>
            <a:t>Transformer </a:t>
          </a:r>
          <a:r>
            <a:rPr lang="ko-KR" altLang="en-US" sz="2000" b="0" i="0" dirty="0">
              <a:latin typeface="+mn-lt"/>
            </a:rPr>
            <a:t>모델을 이용하여 차기 아이템을 예측</a:t>
          </a:r>
          <a:endParaRPr lang="ko-KR" altLang="en-US" sz="2000" dirty="0">
            <a:latin typeface="+mn-lt"/>
          </a:endParaRPr>
        </a:p>
      </dgm:t>
    </dgm:pt>
    <dgm:pt modelId="{4E6131EC-E7B9-474A-8F48-E0B4947DEC3D}" type="parTrans" cxnId="{F7D18DFD-41A5-4F70-8F9C-63D3C29ECD2B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9BC00103-B11E-474E-8533-E38B16D8FA83}" type="sibTrans" cxnId="{F7D18DFD-41A5-4F70-8F9C-63D3C29ECD2B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B0DFD84C-2AC8-45BE-A24E-F60969DC8F77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000" b="0" i="0" dirty="0">
              <a:latin typeface="+mn-lt"/>
            </a:rPr>
            <a:t>사용자의 아이템 상호작용</a:t>
          </a:r>
          <a:r>
            <a:rPr lang="en-US" altLang="ko-KR" sz="2000" b="0" i="0" dirty="0">
              <a:latin typeface="+mn-lt"/>
            </a:rPr>
            <a:t>(Item ID </a:t>
          </a:r>
          <a:r>
            <a:rPr lang="ko-KR" altLang="en-US" sz="2000" b="0" i="0" dirty="0">
              <a:latin typeface="+mn-lt"/>
            </a:rPr>
            <a:t>단위</a:t>
          </a:r>
          <a:r>
            <a:rPr lang="en-US" altLang="ko-KR" sz="2000" b="0" i="0" dirty="0">
              <a:latin typeface="+mn-lt"/>
            </a:rPr>
            <a:t>)</a:t>
          </a:r>
          <a:r>
            <a:rPr lang="ko-KR" altLang="en-US" sz="2000" b="0" i="0" dirty="0">
              <a:latin typeface="+mn-lt"/>
            </a:rPr>
            <a:t>을 </a:t>
          </a:r>
          <a:r>
            <a:rPr lang="en-US" altLang="ko-KR" sz="2000" b="0" i="0" dirty="0">
              <a:latin typeface="+mn-lt"/>
            </a:rPr>
            <a:t>Semantic ID </a:t>
          </a:r>
          <a:r>
            <a:rPr lang="ko-KR" altLang="en-US" sz="2000" b="0" i="0" dirty="0">
              <a:latin typeface="+mn-lt"/>
            </a:rPr>
            <a:t>단위로 변형하여</a:t>
          </a:r>
          <a:r>
            <a:rPr lang="en-US" altLang="ko-KR" sz="2000" b="0" i="0" dirty="0">
              <a:latin typeface="+mn-lt"/>
            </a:rPr>
            <a:t>, Transformer</a:t>
          </a:r>
          <a:r>
            <a:rPr lang="ko-KR" altLang="en-US" sz="2000" b="0" i="0" dirty="0">
              <a:latin typeface="+mn-lt"/>
            </a:rPr>
            <a:t>를 이용한 </a:t>
          </a:r>
          <a:r>
            <a:rPr lang="en-US" altLang="ko-KR" sz="2000" b="0" i="0" dirty="0">
              <a:latin typeface="+mn-lt"/>
            </a:rPr>
            <a:t>generative recommender system </a:t>
          </a:r>
          <a:r>
            <a:rPr lang="ko-KR" altLang="en-US" sz="2000" b="0" i="0" dirty="0">
              <a:latin typeface="+mn-lt"/>
            </a:rPr>
            <a:t>이용 추천</a:t>
          </a:r>
          <a:endParaRPr lang="ko-KR" altLang="en-US" sz="2000" dirty="0">
            <a:latin typeface="+mn-lt"/>
          </a:endParaRPr>
        </a:p>
      </dgm:t>
    </dgm:pt>
    <dgm:pt modelId="{E6809C3C-54F4-477D-B7D3-E4C722FB16BA}" type="parTrans" cxnId="{0DEB6801-D366-4287-9094-B33B67F0383F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7266F55D-C3CF-4769-93ED-EDA232437DFB}" type="sibTrans" cxnId="{0DEB6801-D366-4287-9094-B33B67F0383F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E5455D64-A043-4486-8664-A20D5AD1528D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000" b="0" i="0" dirty="0">
              <a:latin typeface="+mn-lt"/>
            </a:rPr>
            <a:t>모델은 과거부터 현재까지 사용자의 아이템 </a:t>
          </a:r>
          <a:r>
            <a:rPr lang="en-US" altLang="ko-KR" sz="2000" b="0" i="0" dirty="0">
              <a:latin typeface="+mn-lt"/>
            </a:rPr>
            <a:t>ID</a:t>
          </a:r>
          <a:r>
            <a:rPr lang="ko-KR" altLang="en-US" sz="2000" b="0" i="0" dirty="0">
              <a:latin typeface="+mn-lt"/>
            </a:rPr>
            <a:t>의 </a:t>
          </a:r>
          <a:r>
            <a:rPr lang="en-US" altLang="ko-KR" sz="2000" b="0" i="0" dirty="0">
              <a:latin typeface="+mn-lt"/>
            </a:rPr>
            <a:t>Semantic ID </a:t>
          </a:r>
          <a:r>
            <a:rPr lang="ko-KR" altLang="en-US" sz="2000" b="0" i="0" dirty="0">
              <a:latin typeface="+mn-lt"/>
            </a:rPr>
            <a:t>시퀀스를 입력으로 받아</a:t>
          </a:r>
          <a:r>
            <a:rPr lang="en-US" altLang="ko-KR" sz="2000" b="0" i="0" dirty="0">
              <a:latin typeface="+mn-lt"/>
            </a:rPr>
            <a:t>, </a:t>
          </a:r>
          <a:r>
            <a:rPr lang="ko-KR" altLang="en-US" sz="2000" b="0" i="0" dirty="0">
              <a:latin typeface="+mn-lt"/>
            </a:rPr>
            <a:t>다음 아이템의 </a:t>
          </a:r>
          <a:r>
            <a:rPr lang="en-US" altLang="ko-KR" sz="2000" b="0" i="0" dirty="0">
              <a:latin typeface="+mn-lt"/>
            </a:rPr>
            <a:t>Semantic ID</a:t>
          </a:r>
          <a:r>
            <a:rPr lang="ko-KR" altLang="en-US" sz="2000" b="0" i="0" dirty="0">
              <a:latin typeface="+mn-lt"/>
            </a:rPr>
            <a:t>를 예측하는 방식으로 훈련</a:t>
          </a:r>
          <a:endParaRPr lang="ko-KR" altLang="en-US" sz="2000" dirty="0">
            <a:latin typeface="+mn-lt"/>
          </a:endParaRPr>
        </a:p>
      </dgm:t>
    </dgm:pt>
    <dgm:pt modelId="{B97F7AA8-81F0-497A-8E8A-794CBEB6775A}" type="parTrans" cxnId="{9BF38F37-3DA7-48B3-A57B-460F7160BB02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E2A7E525-3A8E-467C-AB4B-96E47BE3DB1A}" type="sibTrans" cxnId="{9BF38F37-3DA7-48B3-A57B-460F7160BB02}">
      <dgm:prSet/>
      <dgm:spPr/>
      <dgm:t>
        <a:bodyPr/>
        <a:lstStyle/>
        <a:p>
          <a:pPr latinLnBrk="1"/>
          <a:endParaRPr lang="ko-KR" altLang="en-US">
            <a:latin typeface="+mn-lt"/>
          </a:endParaRPr>
        </a:p>
      </dgm:t>
    </dgm:pt>
    <dgm:pt modelId="{0A9142A3-94AD-4C9D-8112-544B98541855}" type="pres">
      <dgm:prSet presAssocID="{9997C4E3-A7BA-45E4-9204-3EB9A7DDEC3B}" presName="outerComposite" presStyleCnt="0">
        <dgm:presLayoutVars>
          <dgm:chMax val="5"/>
          <dgm:dir/>
          <dgm:resizeHandles val="exact"/>
        </dgm:presLayoutVars>
      </dgm:prSet>
      <dgm:spPr/>
    </dgm:pt>
    <dgm:pt modelId="{0B9BF507-67FE-484C-996D-033783B141C1}" type="pres">
      <dgm:prSet presAssocID="{9997C4E3-A7BA-45E4-9204-3EB9A7DDEC3B}" presName="dummyMaxCanvas" presStyleCnt="0">
        <dgm:presLayoutVars/>
      </dgm:prSet>
      <dgm:spPr/>
    </dgm:pt>
    <dgm:pt modelId="{ED2B69B9-B9C3-410D-AE4E-251D0D894403}" type="pres">
      <dgm:prSet presAssocID="{9997C4E3-A7BA-45E4-9204-3EB9A7DDEC3B}" presName="FourNodes_1" presStyleLbl="node1" presStyleIdx="0" presStyleCnt="4" custScaleX="104908" custScaleY="53048" custLinFactNeighborX="213" custLinFactNeighborY="15224">
        <dgm:presLayoutVars>
          <dgm:bulletEnabled val="1"/>
        </dgm:presLayoutVars>
      </dgm:prSet>
      <dgm:spPr/>
    </dgm:pt>
    <dgm:pt modelId="{045AD1E9-570A-44EE-AA1A-2D9F2DC21CD5}" type="pres">
      <dgm:prSet presAssocID="{9997C4E3-A7BA-45E4-9204-3EB9A7DDEC3B}" presName="FourNodes_2" presStyleLbl="node1" presStyleIdx="1" presStyleCnt="4" custScaleX="109176">
        <dgm:presLayoutVars>
          <dgm:bulletEnabled val="1"/>
        </dgm:presLayoutVars>
      </dgm:prSet>
      <dgm:spPr/>
    </dgm:pt>
    <dgm:pt modelId="{532D6236-A547-4EEA-BBA8-2C2C9776B5E7}" type="pres">
      <dgm:prSet presAssocID="{9997C4E3-A7BA-45E4-9204-3EB9A7DDEC3B}" presName="FourNodes_3" presStyleLbl="node1" presStyleIdx="2" presStyleCnt="4" custScaleX="109292">
        <dgm:presLayoutVars>
          <dgm:bulletEnabled val="1"/>
        </dgm:presLayoutVars>
      </dgm:prSet>
      <dgm:spPr/>
    </dgm:pt>
    <dgm:pt modelId="{05DF2555-5DD5-4273-8FD1-0E24F89B93ED}" type="pres">
      <dgm:prSet presAssocID="{9997C4E3-A7BA-45E4-9204-3EB9A7DDEC3B}" presName="FourNodes_4" presStyleLbl="node1" presStyleIdx="3" presStyleCnt="4" custScaleX="102313">
        <dgm:presLayoutVars>
          <dgm:bulletEnabled val="1"/>
        </dgm:presLayoutVars>
      </dgm:prSet>
      <dgm:spPr/>
    </dgm:pt>
    <dgm:pt modelId="{4E2D779B-DB10-4BD0-A292-1721F056C9B4}" type="pres">
      <dgm:prSet presAssocID="{9997C4E3-A7BA-45E4-9204-3EB9A7DDEC3B}" presName="FourConn_1-2" presStyleLbl="fgAccFollowNode1" presStyleIdx="0" presStyleCnt="3">
        <dgm:presLayoutVars>
          <dgm:bulletEnabled val="1"/>
        </dgm:presLayoutVars>
      </dgm:prSet>
      <dgm:spPr/>
    </dgm:pt>
    <dgm:pt modelId="{543A431D-544F-41BA-A470-BB7AA397CFCC}" type="pres">
      <dgm:prSet presAssocID="{9997C4E3-A7BA-45E4-9204-3EB9A7DDEC3B}" presName="FourConn_2-3" presStyleLbl="fgAccFollowNode1" presStyleIdx="1" presStyleCnt="3">
        <dgm:presLayoutVars>
          <dgm:bulletEnabled val="1"/>
        </dgm:presLayoutVars>
      </dgm:prSet>
      <dgm:spPr/>
    </dgm:pt>
    <dgm:pt modelId="{5AB0F845-0101-4458-8F65-BD48FFAE1806}" type="pres">
      <dgm:prSet presAssocID="{9997C4E3-A7BA-45E4-9204-3EB9A7DDEC3B}" presName="FourConn_3-4" presStyleLbl="fgAccFollowNode1" presStyleIdx="2" presStyleCnt="3">
        <dgm:presLayoutVars>
          <dgm:bulletEnabled val="1"/>
        </dgm:presLayoutVars>
      </dgm:prSet>
      <dgm:spPr/>
    </dgm:pt>
    <dgm:pt modelId="{0967A0FA-2809-4639-B3CA-B9F5AC9A472E}" type="pres">
      <dgm:prSet presAssocID="{9997C4E3-A7BA-45E4-9204-3EB9A7DDEC3B}" presName="FourNodes_1_text" presStyleLbl="node1" presStyleIdx="3" presStyleCnt="4">
        <dgm:presLayoutVars>
          <dgm:bulletEnabled val="1"/>
        </dgm:presLayoutVars>
      </dgm:prSet>
      <dgm:spPr/>
    </dgm:pt>
    <dgm:pt modelId="{F68560D7-C5B8-4638-92F6-3EBDABE751BE}" type="pres">
      <dgm:prSet presAssocID="{9997C4E3-A7BA-45E4-9204-3EB9A7DDEC3B}" presName="FourNodes_2_text" presStyleLbl="node1" presStyleIdx="3" presStyleCnt="4">
        <dgm:presLayoutVars>
          <dgm:bulletEnabled val="1"/>
        </dgm:presLayoutVars>
      </dgm:prSet>
      <dgm:spPr/>
    </dgm:pt>
    <dgm:pt modelId="{AF986481-0DB3-4282-B6E9-3D243EEB3BEF}" type="pres">
      <dgm:prSet presAssocID="{9997C4E3-A7BA-45E4-9204-3EB9A7DDEC3B}" presName="FourNodes_3_text" presStyleLbl="node1" presStyleIdx="3" presStyleCnt="4">
        <dgm:presLayoutVars>
          <dgm:bulletEnabled val="1"/>
        </dgm:presLayoutVars>
      </dgm:prSet>
      <dgm:spPr/>
    </dgm:pt>
    <dgm:pt modelId="{62B2EA82-0156-4EC6-B02D-8DAD20657588}" type="pres">
      <dgm:prSet presAssocID="{9997C4E3-A7BA-45E4-9204-3EB9A7DDEC3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DEB6801-D366-4287-9094-B33B67F0383F}" srcId="{9997C4E3-A7BA-45E4-9204-3EB9A7DDEC3B}" destId="{B0DFD84C-2AC8-45BE-A24E-F60969DC8F77}" srcOrd="2" destOrd="0" parTransId="{E6809C3C-54F4-477D-B7D3-E4C722FB16BA}" sibTransId="{7266F55D-C3CF-4769-93ED-EDA232437DFB}"/>
    <dgm:cxn modelId="{A6FD080D-4845-49B9-9E49-527DB69F4166}" type="presOf" srcId="{E5455D64-A043-4486-8664-A20D5AD1528D}" destId="{62B2EA82-0156-4EC6-B02D-8DAD20657588}" srcOrd="1" destOrd="0" presId="urn:microsoft.com/office/officeart/2005/8/layout/vProcess5"/>
    <dgm:cxn modelId="{9BF38F37-3DA7-48B3-A57B-460F7160BB02}" srcId="{9997C4E3-A7BA-45E4-9204-3EB9A7DDEC3B}" destId="{E5455D64-A043-4486-8664-A20D5AD1528D}" srcOrd="3" destOrd="0" parTransId="{B97F7AA8-81F0-497A-8E8A-794CBEB6775A}" sibTransId="{E2A7E525-3A8E-467C-AB4B-96E47BE3DB1A}"/>
    <dgm:cxn modelId="{95A36664-4C2E-4251-B9F9-92127C03C168}" type="presOf" srcId="{9BC00103-B11E-474E-8533-E38B16D8FA83}" destId="{543A431D-544F-41BA-A470-BB7AA397CFCC}" srcOrd="0" destOrd="0" presId="urn:microsoft.com/office/officeart/2005/8/layout/vProcess5"/>
    <dgm:cxn modelId="{36B4E26B-03DF-40DD-9AE5-D32283086BF5}" type="presOf" srcId="{7266F55D-C3CF-4769-93ED-EDA232437DFB}" destId="{5AB0F845-0101-4458-8F65-BD48FFAE1806}" srcOrd="0" destOrd="0" presId="urn:microsoft.com/office/officeart/2005/8/layout/vProcess5"/>
    <dgm:cxn modelId="{EAC2F56C-757C-4176-8C1F-E7EB60717E3A}" type="presOf" srcId="{B0DFD84C-2AC8-45BE-A24E-F60969DC8F77}" destId="{532D6236-A547-4EEA-BBA8-2C2C9776B5E7}" srcOrd="0" destOrd="0" presId="urn:microsoft.com/office/officeart/2005/8/layout/vProcess5"/>
    <dgm:cxn modelId="{47094C6E-2589-448E-9962-2ECD1016C6BE}" type="presOf" srcId="{B0DFD84C-2AC8-45BE-A24E-F60969DC8F77}" destId="{AF986481-0DB3-4282-B6E9-3D243EEB3BEF}" srcOrd="1" destOrd="0" presId="urn:microsoft.com/office/officeart/2005/8/layout/vProcess5"/>
    <dgm:cxn modelId="{F75A2899-1D72-4340-AA39-2D04AD8E358F}" type="presOf" srcId="{A692B2BC-EED7-4609-AE1F-B8200664835C}" destId="{0967A0FA-2809-4639-B3CA-B9F5AC9A472E}" srcOrd="1" destOrd="0" presId="urn:microsoft.com/office/officeart/2005/8/layout/vProcess5"/>
    <dgm:cxn modelId="{CF0BB4AB-19E5-4620-AE1B-6715ABD58554}" type="presOf" srcId="{9997C4E3-A7BA-45E4-9204-3EB9A7DDEC3B}" destId="{0A9142A3-94AD-4C9D-8112-544B98541855}" srcOrd="0" destOrd="0" presId="urn:microsoft.com/office/officeart/2005/8/layout/vProcess5"/>
    <dgm:cxn modelId="{683D94AC-FE46-464F-9F44-BBD243F52235}" type="presOf" srcId="{E5455D64-A043-4486-8664-A20D5AD1528D}" destId="{05DF2555-5DD5-4273-8FD1-0E24F89B93ED}" srcOrd="0" destOrd="0" presId="urn:microsoft.com/office/officeart/2005/8/layout/vProcess5"/>
    <dgm:cxn modelId="{5EFB06AE-2DC6-4DD4-A8F6-B235DE3233D5}" type="presOf" srcId="{A692B2BC-EED7-4609-AE1F-B8200664835C}" destId="{ED2B69B9-B9C3-410D-AE4E-251D0D894403}" srcOrd="0" destOrd="0" presId="urn:microsoft.com/office/officeart/2005/8/layout/vProcess5"/>
    <dgm:cxn modelId="{A88514B6-CBC3-40F3-83E2-CB6E782DAB7C}" type="presOf" srcId="{8F3A81BE-8992-46E6-A283-A0677E10B4EB}" destId="{F68560D7-C5B8-4638-92F6-3EBDABE751BE}" srcOrd="1" destOrd="0" presId="urn:microsoft.com/office/officeart/2005/8/layout/vProcess5"/>
    <dgm:cxn modelId="{6127D4C9-617F-4F98-9C1D-01D64B648D59}" type="presOf" srcId="{8F3A81BE-8992-46E6-A283-A0677E10B4EB}" destId="{045AD1E9-570A-44EE-AA1A-2D9F2DC21CD5}" srcOrd="0" destOrd="0" presId="urn:microsoft.com/office/officeart/2005/8/layout/vProcess5"/>
    <dgm:cxn modelId="{2CF9A2E3-1A1D-47C7-8874-E6DF477A0243}" srcId="{9997C4E3-A7BA-45E4-9204-3EB9A7DDEC3B}" destId="{A692B2BC-EED7-4609-AE1F-B8200664835C}" srcOrd="0" destOrd="0" parTransId="{A8C13AA6-9220-4CF6-AFA0-9C6EF0033E9A}" sibTransId="{B965B988-CC7F-455F-A896-BBACD2271075}"/>
    <dgm:cxn modelId="{55E60BEA-1C78-462B-810F-6AAFCE5C6DE5}" type="presOf" srcId="{B965B988-CC7F-455F-A896-BBACD2271075}" destId="{4E2D779B-DB10-4BD0-A292-1721F056C9B4}" srcOrd="0" destOrd="0" presId="urn:microsoft.com/office/officeart/2005/8/layout/vProcess5"/>
    <dgm:cxn modelId="{F7D18DFD-41A5-4F70-8F9C-63D3C29ECD2B}" srcId="{9997C4E3-A7BA-45E4-9204-3EB9A7DDEC3B}" destId="{8F3A81BE-8992-46E6-A283-A0677E10B4EB}" srcOrd="1" destOrd="0" parTransId="{4E6131EC-E7B9-474A-8F48-E0B4947DEC3D}" sibTransId="{9BC00103-B11E-474E-8533-E38B16D8FA83}"/>
    <dgm:cxn modelId="{F8432912-97BC-4036-8CFA-F358849B6563}" type="presParOf" srcId="{0A9142A3-94AD-4C9D-8112-544B98541855}" destId="{0B9BF507-67FE-484C-996D-033783B141C1}" srcOrd="0" destOrd="0" presId="urn:microsoft.com/office/officeart/2005/8/layout/vProcess5"/>
    <dgm:cxn modelId="{44B74455-8618-4469-BAF8-57F494C4A32A}" type="presParOf" srcId="{0A9142A3-94AD-4C9D-8112-544B98541855}" destId="{ED2B69B9-B9C3-410D-AE4E-251D0D894403}" srcOrd="1" destOrd="0" presId="urn:microsoft.com/office/officeart/2005/8/layout/vProcess5"/>
    <dgm:cxn modelId="{AE9F254C-B2A4-442D-83C9-3A381B973E78}" type="presParOf" srcId="{0A9142A3-94AD-4C9D-8112-544B98541855}" destId="{045AD1E9-570A-44EE-AA1A-2D9F2DC21CD5}" srcOrd="2" destOrd="0" presId="urn:microsoft.com/office/officeart/2005/8/layout/vProcess5"/>
    <dgm:cxn modelId="{B8BF6F42-ECF7-4B70-8CFC-0FC1D6B3450C}" type="presParOf" srcId="{0A9142A3-94AD-4C9D-8112-544B98541855}" destId="{532D6236-A547-4EEA-BBA8-2C2C9776B5E7}" srcOrd="3" destOrd="0" presId="urn:microsoft.com/office/officeart/2005/8/layout/vProcess5"/>
    <dgm:cxn modelId="{88043A48-1CA3-45CA-9C42-2C44718A1744}" type="presParOf" srcId="{0A9142A3-94AD-4C9D-8112-544B98541855}" destId="{05DF2555-5DD5-4273-8FD1-0E24F89B93ED}" srcOrd="4" destOrd="0" presId="urn:microsoft.com/office/officeart/2005/8/layout/vProcess5"/>
    <dgm:cxn modelId="{DD7E0277-1915-4BCA-A61F-BE111BC09FC9}" type="presParOf" srcId="{0A9142A3-94AD-4C9D-8112-544B98541855}" destId="{4E2D779B-DB10-4BD0-A292-1721F056C9B4}" srcOrd="5" destOrd="0" presId="urn:microsoft.com/office/officeart/2005/8/layout/vProcess5"/>
    <dgm:cxn modelId="{791ACF4F-FDA5-472C-8202-66C8156F8848}" type="presParOf" srcId="{0A9142A3-94AD-4C9D-8112-544B98541855}" destId="{543A431D-544F-41BA-A470-BB7AA397CFCC}" srcOrd="6" destOrd="0" presId="urn:microsoft.com/office/officeart/2005/8/layout/vProcess5"/>
    <dgm:cxn modelId="{B247CF4D-F043-4CC9-932C-FDA3651F9A3B}" type="presParOf" srcId="{0A9142A3-94AD-4C9D-8112-544B98541855}" destId="{5AB0F845-0101-4458-8F65-BD48FFAE1806}" srcOrd="7" destOrd="0" presId="urn:microsoft.com/office/officeart/2005/8/layout/vProcess5"/>
    <dgm:cxn modelId="{A77AB9F1-B32E-444D-AD3D-2E6063E7A3BB}" type="presParOf" srcId="{0A9142A3-94AD-4C9D-8112-544B98541855}" destId="{0967A0FA-2809-4639-B3CA-B9F5AC9A472E}" srcOrd="8" destOrd="0" presId="urn:microsoft.com/office/officeart/2005/8/layout/vProcess5"/>
    <dgm:cxn modelId="{541AA4F2-17D2-405F-8F3C-595852CC0DA5}" type="presParOf" srcId="{0A9142A3-94AD-4C9D-8112-544B98541855}" destId="{F68560D7-C5B8-4638-92F6-3EBDABE751BE}" srcOrd="9" destOrd="0" presId="urn:microsoft.com/office/officeart/2005/8/layout/vProcess5"/>
    <dgm:cxn modelId="{C687771D-4929-42B0-BC18-E3C1581D498C}" type="presParOf" srcId="{0A9142A3-94AD-4C9D-8112-544B98541855}" destId="{AF986481-0DB3-4282-B6E9-3D243EEB3BEF}" srcOrd="10" destOrd="0" presId="urn:microsoft.com/office/officeart/2005/8/layout/vProcess5"/>
    <dgm:cxn modelId="{82B641E4-6BD8-4DC8-8E4A-3EAD6E5E639A}" type="presParOf" srcId="{0A9142A3-94AD-4C9D-8112-544B98541855}" destId="{62B2EA82-0156-4EC6-B02D-8DAD2065758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B69B9-B9C3-410D-AE4E-251D0D894403}">
      <dsp:nvSpPr>
        <dsp:cNvPr id="0" name=""/>
        <dsp:cNvSpPr/>
      </dsp:nvSpPr>
      <dsp:spPr>
        <a:xfrm>
          <a:off x="-107376" y="375289"/>
          <a:ext cx="7074680" cy="514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+mn-lt"/>
            </a:rPr>
            <a:t>Semantic ID</a:t>
          </a:r>
          <a:r>
            <a:rPr lang="ko-KR" altLang="en-US" sz="2000" kern="1200" dirty="0">
              <a:latin typeface="+mn-lt"/>
            </a:rPr>
            <a:t>로 데이터 입력 </a:t>
          </a:r>
          <a:r>
            <a:rPr lang="en-US" altLang="ko-KR" sz="2000" kern="1200" dirty="0">
              <a:latin typeface="+mn-lt"/>
            </a:rPr>
            <a:t>(</a:t>
          </a:r>
          <a:r>
            <a:rPr lang="ko-KR" altLang="en-US" sz="2000" kern="1200" dirty="0">
              <a:latin typeface="+mn-lt"/>
            </a:rPr>
            <a:t>추천을 위한 입력 데이터로 활용됨</a:t>
          </a:r>
          <a:r>
            <a:rPr lang="en-US" altLang="ko-KR" sz="2000" kern="1200" dirty="0">
              <a:latin typeface="+mn-lt"/>
            </a:rPr>
            <a:t>.)</a:t>
          </a:r>
          <a:endParaRPr lang="ko-KR" altLang="en-US" sz="2000" kern="1200" dirty="0">
            <a:latin typeface="+mn-lt"/>
          </a:endParaRPr>
        </a:p>
      </dsp:txBody>
      <dsp:txXfrm>
        <a:off x="-92309" y="390356"/>
        <a:ext cx="5920391" cy="484293"/>
      </dsp:txXfrm>
    </dsp:sp>
    <dsp:sp modelId="{045AD1E9-570A-44EE-AA1A-2D9F2DC21CD5}">
      <dsp:nvSpPr>
        <dsp:cNvPr id="0" name=""/>
        <dsp:cNvSpPr/>
      </dsp:nvSpPr>
      <dsp:spPr>
        <a:xfrm>
          <a:off x="299133" y="1146056"/>
          <a:ext cx="7362501" cy="9697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000" b="0" i="0" kern="1200" dirty="0">
              <a:latin typeface="+mn-lt"/>
            </a:rPr>
            <a:t>사용자가 시간 순서로 아이템과 상호작용한 기록을 </a:t>
          </a:r>
          <a:r>
            <a:rPr lang="en-US" altLang="ko-KR" sz="2000" b="0" i="0" kern="1200" dirty="0">
              <a:latin typeface="+mn-lt"/>
            </a:rPr>
            <a:t>Semantic ID</a:t>
          </a:r>
          <a:r>
            <a:rPr lang="ko-KR" altLang="en-US" sz="2000" b="0" i="0" kern="1200" dirty="0">
              <a:latin typeface="+mn-lt"/>
            </a:rPr>
            <a:t>들의 시퀀스 형태로 만든 후</a:t>
          </a:r>
          <a:r>
            <a:rPr lang="en-US" altLang="ko-KR" sz="2000" b="0" i="0" kern="1200" dirty="0">
              <a:latin typeface="+mn-lt"/>
            </a:rPr>
            <a:t>, </a:t>
          </a:r>
          <a:r>
            <a:rPr lang="ko-KR" altLang="en-US" sz="2000" b="0" i="0" kern="1200" dirty="0">
              <a:latin typeface="+mn-lt"/>
            </a:rPr>
            <a:t>이를 기반으로 </a:t>
          </a:r>
          <a:r>
            <a:rPr lang="en-US" altLang="ko-KR" sz="2000" b="0" i="0" kern="1200" dirty="0">
              <a:latin typeface="+mn-lt"/>
            </a:rPr>
            <a:t>Transformer </a:t>
          </a:r>
          <a:r>
            <a:rPr lang="ko-KR" altLang="en-US" sz="2000" b="0" i="0" kern="1200" dirty="0">
              <a:latin typeface="+mn-lt"/>
            </a:rPr>
            <a:t>모델을 이용하여 차기 아이템을 예측</a:t>
          </a:r>
          <a:endParaRPr lang="ko-KR" altLang="en-US" sz="2000" kern="1200" dirty="0">
            <a:latin typeface="+mn-lt"/>
          </a:endParaRPr>
        </a:p>
      </dsp:txBody>
      <dsp:txXfrm>
        <a:off x="327536" y="1174459"/>
        <a:ext cx="6000915" cy="912934"/>
      </dsp:txXfrm>
    </dsp:sp>
    <dsp:sp modelId="{532D6236-A547-4EEA-BBA8-2C2C9776B5E7}">
      <dsp:nvSpPr>
        <dsp:cNvPr id="0" name=""/>
        <dsp:cNvSpPr/>
      </dsp:nvSpPr>
      <dsp:spPr>
        <a:xfrm>
          <a:off x="851577" y="2292113"/>
          <a:ext cx="7370324" cy="9697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000" b="0" i="0" kern="1200" dirty="0">
              <a:latin typeface="+mn-lt"/>
            </a:rPr>
            <a:t>사용자의 아이템 상호작용</a:t>
          </a:r>
          <a:r>
            <a:rPr lang="en-US" altLang="ko-KR" sz="2000" b="0" i="0" kern="1200" dirty="0">
              <a:latin typeface="+mn-lt"/>
            </a:rPr>
            <a:t>(Item ID </a:t>
          </a:r>
          <a:r>
            <a:rPr lang="ko-KR" altLang="en-US" sz="2000" b="0" i="0" kern="1200" dirty="0">
              <a:latin typeface="+mn-lt"/>
            </a:rPr>
            <a:t>단위</a:t>
          </a:r>
          <a:r>
            <a:rPr lang="en-US" altLang="ko-KR" sz="2000" b="0" i="0" kern="1200" dirty="0">
              <a:latin typeface="+mn-lt"/>
            </a:rPr>
            <a:t>)</a:t>
          </a:r>
          <a:r>
            <a:rPr lang="ko-KR" altLang="en-US" sz="2000" b="0" i="0" kern="1200" dirty="0">
              <a:latin typeface="+mn-lt"/>
            </a:rPr>
            <a:t>을 </a:t>
          </a:r>
          <a:r>
            <a:rPr lang="en-US" altLang="ko-KR" sz="2000" b="0" i="0" kern="1200" dirty="0">
              <a:latin typeface="+mn-lt"/>
            </a:rPr>
            <a:t>Semantic ID </a:t>
          </a:r>
          <a:r>
            <a:rPr lang="ko-KR" altLang="en-US" sz="2000" b="0" i="0" kern="1200" dirty="0">
              <a:latin typeface="+mn-lt"/>
            </a:rPr>
            <a:t>단위로 변형하여</a:t>
          </a:r>
          <a:r>
            <a:rPr lang="en-US" altLang="ko-KR" sz="2000" b="0" i="0" kern="1200" dirty="0">
              <a:latin typeface="+mn-lt"/>
            </a:rPr>
            <a:t>, Transformer</a:t>
          </a:r>
          <a:r>
            <a:rPr lang="ko-KR" altLang="en-US" sz="2000" b="0" i="0" kern="1200" dirty="0">
              <a:latin typeface="+mn-lt"/>
            </a:rPr>
            <a:t>를 이용한 </a:t>
          </a:r>
          <a:r>
            <a:rPr lang="en-US" altLang="ko-KR" sz="2000" b="0" i="0" kern="1200" dirty="0">
              <a:latin typeface="+mn-lt"/>
            </a:rPr>
            <a:t>generative recommender system </a:t>
          </a:r>
          <a:r>
            <a:rPr lang="ko-KR" altLang="en-US" sz="2000" b="0" i="0" kern="1200" dirty="0">
              <a:latin typeface="+mn-lt"/>
            </a:rPr>
            <a:t>이용 추천</a:t>
          </a:r>
          <a:endParaRPr lang="ko-KR" altLang="en-US" sz="2000" kern="1200" dirty="0">
            <a:latin typeface="+mn-lt"/>
          </a:endParaRPr>
        </a:p>
      </dsp:txBody>
      <dsp:txXfrm>
        <a:off x="879980" y="2320516"/>
        <a:ext cx="6016565" cy="912934"/>
      </dsp:txXfrm>
    </dsp:sp>
    <dsp:sp modelId="{05DF2555-5DD5-4273-8FD1-0E24F89B93ED}">
      <dsp:nvSpPr>
        <dsp:cNvPr id="0" name=""/>
        <dsp:cNvSpPr/>
      </dsp:nvSpPr>
      <dsp:spPr>
        <a:xfrm>
          <a:off x="1651683" y="3438170"/>
          <a:ext cx="6899681" cy="9697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000" b="0" i="0" kern="1200" dirty="0">
              <a:latin typeface="+mn-lt"/>
            </a:rPr>
            <a:t>모델은 과거부터 현재까지 사용자의 아이템 </a:t>
          </a:r>
          <a:r>
            <a:rPr lang="en-US" altLang="ko-KR" sz="2000" b="0" i="0" kern="1200" dirty="0">
              <a:latin typeface="+mn-lt"/>
            </a:rPr>
            <a:t>ID</a:t>
          </a:r>
          <a:r>
            <a:rPr lang="ko-KR" altLang="en-US" sz="2000" b="0" i="0" kern="1200" dirty="0">
              <a:latin typeface="+mn-lt"/>
            </a:rPr>
            <a:t>의 </a:t>
          </a:r>
          <a:r>
            <a:rPr lang="en-US" altLang="ko-KR" sz="2000" b="0" i="0" kern="1200" dirty="0">
              <a:latin typeface="+mn-lt"/>
            </a:rPr>
            <a:t>Semantic ID </a:t>
          </a:r>
          <a:r>
            <a:rPr lang="ko-KR" altLang="en-US" sz="2000" b="0" i="0" kern="1200" dirty="0">
              <a:latin typeface="+mn-lt"/>
            </a:rPr>
            <a:t>시퀀스를 입력으로 받아</a:t>
          </a:r>
          <a:r>
            <a:rPr lang="en-US" altLang="ko-KR" sz="2000" b="0" i="0" kern="1200" dirty="0">
              <a:latin typeface="+mn-lt"/>
            </a:rPr>
            <a:t>, </a:t>
          </a:r>
          <a:r>
            <a:rPr lang="ko-KR" altLang="en-US" sz="2000" b="0" i="0" kern="1200" dirty="0">
              <a:latin typeface="+mn-lt"/>
            </a:rPr>
            <a:t>다음 아이템의 </a:t>
          </a:r>
          <a:r>
            <a:rPr lang="en-US" altLang="ko-KR" sz="2000" b="0" i="0" kern="1200" dirty="0">
              <a:latin typeface="+mn-lt"/>
            </a:rPr>
            <a:t>Semantic ID</a:t>
          </a:r>
          <a:r>
            <a:rPr lang="ko-KR" altLang="en-US" sz="2000" b="0" i="0" kern="1200" dirty="0">
              <a:latin typeface="+mn-lt"/>
            </a:rPr>
            <a:t>를 예측하는 방식으로 훈련</a:t>
          </a:r>
          <a:endParaRPr lang="ko-KR" altLang="en-US" sz="2000" kern="1200" dirty="0">
            <a:latin typeface="+mn-lt"/>
          </a:endParaRPr>
        </a:p>
      </dsp:txBody>
      <dsp:txXfrm>
        <a:off x="1680086" y="3466573"/>
        <a:ext cx="5620116" cy="912934"/>
      </dsp:txXfrm>
    </dsp:sp>
    <dsp:sp modelId="{4E2D779B-DB10-4BD0-A292-1721F056C9B4}">
      <dsp:nvSpPr>
        <dsp:cNvPr id="0" name=""/>
        <dsp:cNvSpPr/>
      </dsp:nvSpPr>
      <dsp:spPr>
        <a:xfrm>
          <a:off x="6157118" y="742733"/>
          <a:ext cx="630331" cy="63033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>
            <a:latin typeface="+mn-lt"/>
          </a:endParaRPr>
        </a:p>
      </dsp:txBody>
      <dsp:txXfrm>
        <a:off x="6298942" y="742733"/>
        <a:ext cx="346683" cy="474324"/>
      </dsp:txXfrm>
    </dsp:sp>
    <dsp:sp modelId="{543A431D-544F-41BA-A470-BB7AA397CFCC}">
      <dsp:nvSpPr>
        <dsp:cNvPr id="0" name=""/>
        <dsp:cNvSpPr/>
      </dsp:nvSpPr>
      <dsp:spPr>
        <a:xfrm>
          <a:off x="6721903" y="1888789"/>
          <a:ext cx="630331" cy="63033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>
            <a:latin typeface="+mn-lt"/>
          </a:endParaRPr>
        </a:p>
      </dsp:txBody>
      <dsp:txXfrm>
        <a:off x="6863727" y="1888789"/>
        <a:ext cx="346683" cy="474324"/>
      </dsp:txXfrm>
    </dsp:sp>
    <dsp:sp modelId="{5AB0F845-0101-4458-8F65-BD48FFAE1806}">
      <dsp:nvSpPr>
        <dsp:cNvPr id="0" name=""/>
        <dsp:cNvSpPr/>
      </dsp:nvSpPr>
      <dsp:spPr>
        <a:xfrm>
          <a:off x="7278258" y="3034846"/>
          <a:ext cx="630331" cy="630331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>
            <a:latin typeface="+mn-lt"/>
          </a:endParaRPr>
        </a:p>
      </dsp:txBody>
      <dsp:txXfrm>
        <a:off x="7420082" y="3034846"/>
        <a:ext cx="346683" cy="47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e530157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e530157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e530157f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e530157f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6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A965-DAF5-EF29-766B-E6FA9BBD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3BE0F5-9302-467E-207B-0C7962F78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6774AD-131E-AE37-D9BD-E6C29F8CF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1E3F2-C8C2-C100-7E72-9A805F697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11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335-3686-EC7A-5EBE-745C27DC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9FC424-DD8F-575A-DCAC-CC117A726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DB28C5-15BD-1009-32DE-EDDAC68A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DBEA2-F17E-ECDF-536D-6557C108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99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49C8-ECAC-D388-BAA4-60F5EAA5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2FD469-873B-68E1-94F6-46C871E7A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AF5B6-13A4-8FCA-4F34-DF849F415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8F0A2-0055-967A-3347-ABEA9903C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31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EF91-4630-245A-F39F-1A37F71D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564C6-F4E1-6F36-FCBE-8944A59A4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2CEDC2-E59E-A906-DEBF-098523D05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26E9C-A08C-94B2-2F9B-68B66406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3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6228-CB93-4EA2-8963-815D55FA92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3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348034B-F6E3-14AE-BC87-1E11D2AA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35681AA-B0C3-021B-4B16-0540C97E8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D2B56664-73D9-20E0-866B-20B4FF4B7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1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74052594-A4D7-92C0-9B8A-3E927402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DF49C88C-1F0F-E6E6-CB09-7E0DE6320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8E050000-1ED9-11E7-CF4A-0B44BC363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55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1E59EB2A-51CC-CF5F-E030-967652F2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D92FB7E3-63EA-FA67-55D0-9F342C771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0DBB1F5F-A44B-E7D0-67AD-E64963694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23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DCBE007-8B7C-C2F9-B36D-E5DCD68B2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A27AC88-6AAF-D21A-5C3C-E02910433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DA065924-3F53-24A3-AFD4-FEFA2817E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92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71AC0608-219A-6383-B479-F8BE3A59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544EE15-3CAB-2A17-299C-0F381E19A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5550B6E4-A46E-5230-FDAE-75C6ED2B0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43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0E84F4C-3D20-14A5-9EA5-B3571E14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D716874-EA81-B485-E325-37E5D5AA9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46EF54A-BED9-9EF8-75A6-E554B7BA7B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83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F3377AC5-FAA4-28C3-4678-BF91167D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EB5203EB-C2AD-5F04-B2EE-0EB5B5111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AC5C0F8-81DF-E99F-6B9B-AA3B2252B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83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694E3A3-263F-081C-0445-687265E6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EF12042A-D484-73F9-3EE1-91830530D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FF9929C0-79CE-2F2F-9F90-366119C1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199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F37EFCC0-4E62-16D5-D368-6BC6ED5F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6A84CC97-FADF-3E26-7F40-425853409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11CB1D44-A138-EBEA-EA1F-D53342F9B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49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8D37767F-1941-4BC2-1B2E-346654F4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E3EFEBC4-5D98-D02A-D3BA-EB2DDF1A6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D3AF1C2B-2EBB-612E-A4B9-F793C41E3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46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BD9D5B9-5CFE-2C17-15B5-C46E8A2A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64B7F8E4-792E-48A9-4AB8-AE18B96F0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2AFC5466-3C8E-9E9B-0B85-619BED806A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22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e530157f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e530157f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2DB6A22A-1B6A-C743-18E4-801F1EB7C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B9AC511-4792-0663-B6E5-CE6662989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D2CFC34-19E7-A9DA-D6E4-44F5E8B32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894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8C49669-E8C2-FA86-EED9-2EF58857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7A5982F-BA86-2DAD-A668-06E054FA9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F99BF35C-C9E9-FEF1-1758-878FAD4ED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57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77FBB9EC-D4EA-80D6-AC54-9D56CCE1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C89BDCFA-19C6-FBA4-4C5E-EEB9DA60A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717ACB-67D7-FD17-37FE-D2DBA4BC9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45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530157f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530157f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현대 추천 시스템은 검색 및 순위 매기기 전략을 채택하며, 검색 단계에서 후보 아이템을 선택하고, 이후 순위 모델을 통해 이를 평가함,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이 과정에서 검색 단계에서 높은 관련성을 가진 후보가 필요하다.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e530157f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e530157f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e530157f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e530157f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기존의 검색 모델들은 어떻게 작동? </a:t>
            </a:r>
            <a:endParaRPr sz="13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추천 시스템에서는 사용자가 무엇을 좋아할지 찾기 위해, 아이템들을 '숫자 벡터(임베딩)' 로 표현 → 비슷한 벡터를 찾음:  검색(retrieval) 단계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530157f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530157f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임베딩(Embedding): 텍스트나 아이템 같은 복잡한 정보를 숫자 벡터로 바꾸는 것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사용자 A의 취향 →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[0.8, 0.2]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아이템 X (예: 영화, 상품 등) →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[0.7, 0.3]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e530157f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e530157f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</a:rPr>
              <a:t>데이터의 비선형성을 더 잘 포착하기 위해, 최근 몇 년 동안 쿼리와 항목을 별도의 타워로 임베딩한 후 내적 연산을 사용(행렬분해 차이)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선형관계: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"나의 취향 점수 = 아이템 점수 × 어떤 가중치" → </a:t>
            </a:r>
            <a:r>
              <a:rPr lang="en">
                <a:solidFill>
                  <a:schemeClr val="dk1"/>
                </a:solidFill>
              </a:rPr>
              <a:t>단순하고 빠르지만 </a:t>
            </a:r>
            <a:r>
              <a:rPr lang="en" b="1">
                <a:solidFill>
                  <a:schemeClr val="dk1"/>
                </a:solidFill>
              </a:rPr>
              <a:t>복잡한 패턴을 잘 못 잡음→ "운동화는 좋아, 빨간색은 싫어" → 단순 가중치로는 설명어려움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비선형 관계:입력에 따라 복잡하게 변하는 함수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"나는 운동화는 좋아하지만, 빨간 운동화는 싫어"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단순 곱셈으로는 안 되고, 복잡한 조건이 필요함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이런 복잡한 취향을 </a:t>
            </a:r>
            <a:r>
              <a:rPr lang="en" b="1">
                <a:solidFill>
                  <a:schemeClr val="dk1"/>
                </a:solidFill>
              </a:rPr>
              <a:t>비선형 함수</a:t>
            </a:r>
            <a:r>
              <a:rPr lang="en">
                <a:solidFill>
                  <a:schemeClr val="dk1"/>
                </a:solidFill>
              </a:rPr>
              <a:t>로 잘 잡아냄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e530157f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e530157f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Matrix Factorization (행렬 분해)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가장 기본적인 방식 (시작점)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사용자와 아이템을 </a:t>
            </a:r>
            <a:r>
              <a:rPr lang="en" b="1">
                <a:solidFill>
                  <a:schemeClr val="dk1"/>
                </a:solidFill>
              </a:rPr>
              <a:t>같은 공간에 벡터로 표현</a:t>
            </a:r>
            <a:r>
              <a:rPr lang="en">
                <a:solidFill>
                  <a:schemeClr val="dk1"/>
                </a:solidFill>
              </a:rPr>
              <a:t>하고 내적으로 유사도 계산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특징: 단순하고 계산이 빠르지만, </a:t>
            </a:r>
            <a:r>
              <a:rPr lang="en" b="1">
                <a:solidFill>
                  <a:schemeClr val="dk1"/>
                </a:solidFill>
              </a:rPr>
              <a:t>비선형 패턴 표현은 어려움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↓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Dual-Encoder (듀얼 인코더 구조)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Matrix Factorization의 확장형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사용자의 정보와 아이템 정보를 **각각 다른 신경망(타워)**으로 처리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비선형 표현 가능</a:t>
            </a:r>
            <a:r>
              <a:rPr lang="en">
                <a:solidFill>
                  <a:schemeClr val="dk1"/>
                </a:solidFill>
              </a:rPr>
              <a:t>, 더 정교한 표현력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특징: 더 복잡한 사용자-아이템 관계를 학습할 수 있음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↓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ANN (Approximate Nearest Neighbor)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Dual-Encoder 구조의 결과를 효율적으로 활용하기 위한 검색 알고리즘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Dual-Encoder에서 생성한 벡터들을 기반으로,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수많은 아이템 중에서 가장 가까운 것들만 빠르게 찾는 역할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077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6"/>
          <p:cNvSpPr txBox="1"/>
          <p:nvPr/>
        </p:nvSpPr>
        <p:spPr>
          <a:xfrm>
            <a:off x="740991" y="4747026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snippet left">
  <p:cSld name="CUSTOM_16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681B-1302-24E2-8E7D-95D1EC52E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B5E331-ED7B-93CB-634D-0BEEC89F0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3CD10-0B5F-4EFC-3662-6DA3C1AB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640B-A875-46C7-A666-301ADABFBCDD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34092-34C7-D5B9-2A02-5564FF16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701E6-8870-3FFC-A2A7-348C56D5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08D4-0442-4198-8817-CD84702E6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33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ABDC8-1B15-33DF-7B7D-8E8576C0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A3854-9828-6738-3C31-D85B4B71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7FD81-8C49-9C80-C7C7-9D357848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640B-A875-46C7-A666-301ADABFBCDD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42EE4E-40A5-66AC-7BF9-178C8E70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700CA-70AD-74B5-62D5-9583864E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208D4-0442-4198-8817-CD84702E6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676" r:id="rId28"/>
    <p:sldLayoutId id="2147483677" r:id="rId29"/>
    <p:sldLayoutId id="2147483679" r:id="rId30"/>
    <p:sldLayoutId id="214748368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/>
        </p:nvSpPr>
        <p:spPr>
          <a:xfrm>
            <a:off x="3074125" y="3889104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- </a:t>
            </a:r>
            <a:r>
              <a:rPr lang="en" sz="2000">
                <a:latin typeface="Google Sans SemiBold"/>
                <a:ea typeface="Google Sans SemiBold"/>
                <a:cs typeface="Google Sans SemiBold"/>
                <a:sym typeface="Google Sans SemiBold"/>
              </a:rPr>
              <a:t>AI 2팀</a:t>
            </a:r>
            <a:endParaRPr sz="40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19" name="Google Shape;1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1" y="2923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006" y="378075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2"/>
          <p:cNvSpPr txBox="1"/>
          <p:nvPr/>
        </p:nvSpPr>
        <p:spPr>
          <a:xfrm>
            <a:off x="727200" y="1202550"/>
            <a:ext cx="7689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Google Sans SemiBold"/>
                <a:ea typeface="Google Sans SemiBold"/>
                <a:cs typeface="Google Sans SemiBold"/>
                <a:sym typeface="Google Sans SemiBold"/>
              </a:rPr>
              <a:t>Recommender Systems with Generative Retrieval</a:t>
            </a:r>
            <a:endParaRPr sz="6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/>
          <p:nvPr/>
        </p:nvSpPr>
        <p:spPr>
          <a:xfrm>
            <a:off x="475283" y="432850"/>
            <a:ext cx="790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TIGER 모델이 기존 추천 시스템과의 차별점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42"/>
          <p:cNvSpPr txBox="1"/>
          <p:nvPr/>
        </p:nvSpPr>
        <p:spPr>
          <a:xfrm>
            <a:off x="707325" y="1333638"/>
            <a:ext cx="7383600" cy="35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기존 방식 vs. Semantic ID 방식</a:t>
            </a:r>
            <a:endParaRPr sz="1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707325" y="2077225"/>
            <a:ext cx="2976000" cy="23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아이템을 무작위 ID나 숫자 기반 임베딩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(한계)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유사한 아이템 간 의미 공유 불가능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새로운 아이템(콜드스타트)에 대한 일반화가 어려움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3926675" y="2104275"/>
            <a:ext cx="4747800" cy="23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의미 있는 표현인 "Semantic ID":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단순 숫자가 아닌, 아이템의 콘텐츠(텍스트, 설명 등) 기반으로 생성된 의미 있는 토큰들의 조합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(장점)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비슷한 아이템 간 지식 공유 가능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특정 아이템만 반복 추천하는 문제를 줄일 수 있음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콜드스타트(신규 아이템) 대응 가능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토큰 조합으로 수십억 개 아이템도 표현 가능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1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6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Related Work</a:t>
            </a:r>
            <a:endParaRPr sz="6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5" y="4146501"/>
            <a:ext cx="5745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This is where the subtitle can be displayed.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37CF45-461E-428B-12C1-702CF7D56B9C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Sequential Recommenders(</a:t>
            </a:r>
            <a:r>
              <a:rPr lang="ko-KR" altLang="en-US" sz="2400"/>
              <a:t>순차 추천 시스템</a:t>
            </a:r>
            <a:r>
              <a:rPr lang="en-US" altLang="ko-KR" sz="2400"/>
              <a:t>)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FC86F-7ECD-69DE-9F8A-13FC1C0837CA}"/>
              </a:ext>
            </a:extLst>
          </p:cNvPr>
          <p:cNvSpPr txBox="1"/>
          <p:nvPr/>
        </p:nvSpPr>
        <p:spPr>
          <a:xfrm>
            <a:off x="315407" y="755073"/>
            <a:ext cx="8513186" cy="306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200000"/>
              </a:lnSpc>
            </a:pPr>
            <a:r>
              <a:rPr lang="ko-KR" altLang="en-US" sz="1425" spc="-75">
                <a:latin typeface="-apple-system"/>
              </a:rPr>
              <a:t>순차 추천 시스템</a:t>
            </a:r>
            <a:r>
              <a:rPr lang="en-US" altLang="ko-KR" sz="1425" spc="-75">
                <a:latin typeface="-apple-system"/>
              </a:rPr>
              <a:t>: </a:t>
            </a:r>
            <a:r>
              <a:rPr lang="ko-KR" altLang="en-US" sz="1425" spc="-75">
                <a:latin typeface="-apple-system"/>
              </a:rPr>
              <a:t>사용자의 과거 행동 순서를 고려하여 다음에 어떤 아이템을 추천할지 예측하는 추천 시스템</a:t>
            </a:r>
            <a:r>
              <a:rPr lang="en-US" altLang="ko-KR" sz="1425" spc="-75">
                <a:latin typeface="-apple-system"/>
              </a:rPr>
              <a:t>.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GRU4ReC: RNN</a:t>
            </a:r>
            <a:r>
              <a:rPr lang="ko-KR" altLang="en-US" sz="1050">
                <a:latin typeface="-apple-system"/>
              </a:rPr>
              <a:t>의 기존 단점을 </a:t>
            </a:r>
            <a:r>
              <a:rPr lang="en-US" altLang="ko-KR" sz="1050">
                <a:latin typeface="-apple-system"/>
              </a:rPr>
              <a:t>GRU</a:t>
            </a:r>
            <a:r>
              <a:rPr lang="ko-KR" altLang="en-US" sz="1050">
                <a:latin typeface="-apple-system"/>
              </a:rPr>
              <a:t>를 통해 보완하여 사용자의 행동 순서를 학습하여 더 나은 추천을 제공</a:t>
            </a:r>
            <a:endParaRPr lang="en-US" altLang="ko-KR" sz="1050">
              <a:latin typeface="-apple-system"/>
            </a:endParaRP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GRU(</a:t>
            </a:r>
            <a:r>
              <a:rPr lang="en-US" altLang="ko-KR" sz="1050"/>
              <a:t>Gated Recurrent Unit)</a:t>
            </a:r>
            <a:r>
              <a:rPr lang="ko-KR" altLang="en-US" sz="1050">
                <a:latin typeface="-apple-system"/>
              </a:rPr>
              <a:t>란</a:t>
            </a:r>
            <a:r>
              <a:rPr lang="en-US" altLang="ko-KR" sz="1050">
                <a:latin typeface="-apple-system"/>
              </a:rPr>
              <a:t>? </a:t>
            </a:r>
            <a:r>
              <a:rPr lang="ko-KR" altLang="en-US" sz="1050">
                <a:latin typeface="-apple-system"/>
              </a:rPr>
              <a:t>리셋 게이트와 업데이트 게이트를 사용하여</a:t>
            </a:r>
            <a:r>
              <a:rPr lang="en-US" altLang="ko-KR" sz="1050">
                <a:latin typeface="-apple-system"/>
              </a:rPr>
              <a:t> RNN</a:t>
            </a:r>
            <a:r>
              <a:rPr lang="ko-KR" altLang="en-US" sz="1050">
                <a:latin typeface="-apple-system"/>
              </a:rPr>
              <a:t>의 장기 의존성 문제를 해결함</a:t>
            </a:r>
            <a:r>
              <a:rPr lang="en-US" altLang="ko-KR" sz="1050">
                <a:latin typeface="-apple-system"/>
              </a:rPr>
              <a:t>.  LSTM</a:t>
            </a:r>
            <a:r>
              <a:rPr lang="ko-KR" altLang="en-US" sz="1050">
                <a:latin typeface="-apple-system"/>
              </a:rPr>
              <a:t>과 비슷하지만 구조는 더 단순하기 때문에 데이터의 양이 가볍고 빠름</a:t>
            </a:r>
            <a:r>
              <a:rPr lang="en-US" altLang="ko-KR" sz="1050">
                <a:latin typeface="-apple-system"/>
              </a:rPr>
              <a:t>.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NARM(</a:t>
            </a:r>
            <a:r>
              <a:rPr lang="en-US" altLang="ko-KR" sz="1050"/>
              <a:t>Neural Attentive Session-based Recommendation)</a:t>
            </a:r>
            <a:r>
              <a:rPr lang="en-US" altLang="ko-KR" sz="1050">
                <a:latin typeface="-apple-system"/>
              </a:rPr>
              <a:t>: </a:t>
            </a:r>
            <a:r>
              <a:rPr lang="ko-KR" altLang="en-US" sz="1050">
                <a:latin typeface="-apple-system"/>
              </a:rPr>
              <a:t>기존 </a:t>
            </a:r>
            <a:r>
              <a:rPr lang="en-US" altLang="ko-KR" sz="1050">
                <a:latin typeface="-apple-system"/>
              </a:rPr>
              <a:t>GRU </a:t>
            </a:r>
            <a:r>
              <a:rPr lang="ko-KR" altLang="en-US" sz="1050">
                <a:latin typeface="-apple-system"/>
              </a:rPr>
              <a:t>모델에 </a:t>
            </a:r>
            <a:r>
              <a:rPr lang="en-US" altLang="ko-KR" sz="1050" b="1">
                <a:latin typeface="-apple-system"/>
              </a:rPr>
              <a:t>attention </a:t>
            </a:r>
            <a:r>
              <a:rPr lang="ko-KR" altLang="en-US" sz="1050" b="1">
                <a:latin typeface="-apple-system"/>
              </a:rPr>
              <a:t>메커니즘을 </a:t>
            </a:r>
            <a:r>
              <a:rPr lang="ko-KR" altLang="en-US" sz="1050">
                <a:latin typeface="-apple-system"/>
              </a:rPr>
              <a:t>추가하여 이전 행동 뿐만 아니라 사용자가 장기적인 관심까지 반영하여 추천함</a:t>
            </a:r>
            <a:r>
              <a:rPr lang="en-US" altLang="ko-KR" sz="1050">
                <a:latin typeface="-apple-system"/>
              </a:rPr>
              <a:t>.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Attention </a:t>
            </a:r>
            <a:r>
              <a:rPr lang="ko-KR" altLang="en-US" sz="1050">
                <a:latin typeface="-apple-system"/>
              </a:rPr>
              <a:t>메커니즘이란</a:t>
            </a:r>
            <a:r>
              <a:rPr lang="en-US" altLang="ko-KR" sz="1050">
                <a:latin typeface="-apple-system"/>
              </a:rPr>
              <a:t>? </a:t>
            </a:r>
            <a:r>
              <a:rPr lang="ko-KR" altLang="en-US" sz="1050">
                <a:latin typeface="-apple-system"/>
              </a:rPr>
              <a:t>가장 중요한 아이템을 강조하는 기법</a:t>
            </a:r>
            <a:r>
              <a:rPr lang="en-US" altLang="ko-KR" sz="1050">
                <a:latin typeface="-apple-system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050">
                <a:latin typeface="-apple-system"/>
              </a:rPr>
              <a:t>Ex)</a:t>
            </a:r>
            <a:r>
              <a:rPr lang="ko-KR" altLang="en-US" sz="1050">
                <a:latin typeface="-apple-system"/>
              </a:rPr>
              <a:t> 만약 사용자가 </a:t>
            </a:r>
            <a:r>
              <a:rPr lang="ko-KR" altLang="en-US" sz="1050"/>
              <a:t>청바지 → 반팔 티셔츠 → 운동화 → 정장 바지로 검색을 하였을 때</a:t>
            </a:r>
            <a:r>
              <a:rPr lang="en-US" altLang="ko-KR" sz="1050"/>
              <a:t>, </a:t>
            </a:r>
            <a:r>
              <a:rPr lang="ko-KR" altLang="en-US" sz="1050"/>
              <a:t>가장 중요한 클릭인 정장 바지</a:t>
            </a:r>
            <a:r>
              <a:rPr lang="en-US" altLang="ko-KR" sz="1050"/>
              <a:t>(</a:t>
            </a:r>
            <a:r>
              <a:rPr lang="ko-KR" altLang="en-US" sz="1050"/>
              <a:t>마지막 클릭</a:t>
            </a:r>
            <a:r>
              <a:rPr lang="en-US" altLang="ko-KR" sz="1050"/>
              <a:t>)</a:t>
            </a:r>
            <a:r>
              <a:rPr lang="ko-KR" altLang="en-US" sz="1050"/>
              <a:t>가 추천에 더 영향을 주는 방식</a:t>
            </a:r>
            <a:r>
              <a:rPr lang="en-US" altLang="ko-KR" sz="1050"/>
              <a:t>.</a:t>
            </a:r>
            <a:endParaRPr lang="en-US" altLang="ko-KR" sz="1050" dirty="0">
              <a:latin typeface="-apple-system"/>
            </a:endParaRPr>
          </a:p>
        </p:txBody>
      </p:sp>
      <p:pic>
        <p:nvPicPr>
          <p:cNvPr id="3" name="그림 2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4167BC-A002-53E4-2905-54A48C8F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72" y="3464146"/>
            <a:ext cx="4226471" cy="1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1E56-5FEB-53B1-848A-39800FE8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443B42-521C-689C-3A3C-2A2DC382111E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Sequential Recommenders(</a:t>
            </a:r>
            <a:r>
              <a:rPr lang="ko-KR" altLang="en-US" sz="2400"/>
              <a:t>순차 추천 시스템</a:t>
            </a:r>
            <a:r>
              <a:rPr lang="en-US" altLang="ko-KR" sz="2400"/>
              <a:t>)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F9A0C-3A91-1DED-6C77-B70618DDEA68}"/>
              </a:ext>
            </a:extLst>
          </p:cNvPr>
          <p:cNvSpPr txBox="1"/>
          <p:nvPr/>
        </p:nvSpPr>
        <p:spPr>
          <a:xfrm>
            <a:off x="315407" y="755073"/>
            <a:ext cx="8513186" cy="178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250000"/>
              </a:lnSpc>
            </a:pPr>
            <a:r>
              <a:rPr lang="ko-KR" altLang="en-US" sz="1425" spc="-75">
                <a:latin typeface="-apple-system"/>
              </a:rPr>
              <a:t>순차 추천 시스템</a:t>
            </a:r>
            <a:r>
              <a:rPr lang="en-US" altLang="ko-KR" sz="1425" spc="-75">
                <a:latin typeface="-apple-system"/>
              </a:rPr>
              <a:t>: </a:t>
            </a:r>
            <a:r>
              <a:rPr lang="ko-KR" altLang="en-US" sz="1425" spc="-75">
                <a:latin typeface="-apple-system"/>
              </a:rPr>
              <a:t>사용자의 과거 행동 순서를 고려하여 다음에 어떤 아이템을 추천할지 예측하는 추천 시스템</a:t>
            </a:r>
            <a:r>
              <a:rPr lang="en-US" altLang="ko-KR" sz="1425" spc="-75">
                <a:latin typeface="-apple-system"/>
              </a:rPr>
              <a:t>.</a:t>
            </a:r>
          </a:p>
          <a:p>
            <a:pPr marL="557213" lvl="1" indent="-214313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GRU4ReC: </a:t>
            </a:r>
            <a:r>
              <a:rPr lang="ko-KR" altLang="en-US" sz="1050">
                <a:latin typeface="-apple-system"/>
              </a:rPr>
              <a:t>최초로 </a:t>
            </a:r>
            <a:r>
              <a:rPr lang="en-US" altLang="ko-KR" sz="1050">
                <a:latin typeface="-apple-system"/>
              </a:rPr>
              <a:t>RNN</a:t>
            </a:r>
            <a:r>
              <a:rPr lang="ko-KR" altLang="en-US" sz="1050">
                <a:latin typeface="-apple-system"/>
              </a:rPr>
              <a:t>을 사용한 추천 시스템</a:t>
            </a:r>
            <a:r>
              <a:rPr lang="en-US" altLang="ko-KR" sz="1050">
                <a:latin typeface="-apple-system"/>
              </a:rPr>
              <a:t>. RNN</a:t>
            </a:r>
            <a:r>
              <a:rPr lang="ko-KR" altLang="en-US" sz="1050">
                <a:latin typeface="-apple-system"/>
              </a:rPr>
              <a:t>을 이용해 사용자의 행동 순서를 학습하여 더 나은 추천을 제공</a:t>
            </a:r>
            <a:endParaRPr lang="en-US" altLang="ko-KR" sz="1050">
              <a:latin typeface="-apple-system"/>
            </a:endParaRPr>
          </a:p>
          <a:p>
            <a:pPr marL="557213" lvl="1" indent="-214313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NARM(</a:t>
            </a:r>
            <a:r>
              <a:rPr lang="en-US" altLang="ko-KR" sz="1050"/>
              <a:t>Neural Attentive Session-based Recommendation)</a:t>
            </a:r>
            <a:r>
              <a:rPr lang="en-US" altLang="ko-KR" sz="1050">
                <a:latin typeface="-apple-system"/>
              </a:rPr>
              <a:t>: </a:t>
            </a:r>
            <a:r>
              <a:rPr lang="ko-KR" altLang="en-US" sz="1050">
                <a:latin typeface="-apple-system"/>
              </a:rPr>
              <a:t>기존 </a:t>
            </a:r>
            <a:r>
              <a:rPr lang="en-US" altLang="ko-KR" sz="1050">
                <a:latin typeface="-apple-system"/>
              </a:rPr>
              <a:t>GRU </a:t>
            </a:r>
            <a:r>
              <a:rPr lang="ko-KR" altLang="en-US" sz="1050">
                <a:latin typeface="-apple-system"/>
              </a:rPr>
              <a:t>모델에 </a:t>
            </a:r>
            <a:r>
              <a:rPr lang="en-US" altLang="ko-KR" sz="1050">
                <a:latin typeface="-apple-system"/>
              </a:rPr>
              <a:t>attention </a:t>
            </a:r>
            <a:r>
              <a:rPr lang="ko-KR" altLang="en-US" sz="1050">
                <a:latin typeface="-apple-system"/>
              </a:rPr>
              <a:t>메커니즘을 추가하여 이전 행동 뿐만 아니라 사용자가 장기적인 관심까지 반영하여 추천함</a:t>
            </a:r>
            <a:r>
              <a:rPr lang="en-US" altLang="ko-KR" sz="1050"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13E312-FB16-8F7C-2FB9-B44AB17C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5115" y="2542137"/>
            <a:ext cx="2296618" cy="2583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C9AF44-08F2-5840-5D09-BBC1B4F5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20" y="3418505"/>
            <a:ext cx="5018582" cy="11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2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D4226-9676-42AE-6AD9-B6A3C6A4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780357-E221-75D8-A63F-36501CA44156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Sequential Recommenders(</a:t>
            </a:r>
            <a:r>
              <a:rPr lang="ko-KR" altLang="en-US" sz="2400"/>
              <a:t>순차 추천 시스템</a:t>
            </a:r>
            <a:r>
              <a:rPr lang="en-US" altLang="ko-KR" sz="2400"/>
              <a:t>)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7CC81-0B93-EBB5-565F-289C98D06351}"/>
              </a:ext>
            </a:extLst>
          </p:cNvPr>
          <p:cNvSpPr txBox="1"/>
          <p:nvPr/>
        </p:nvSpPr>
        <p:spPr>
          <a:xfrm>
            <a:off x="315407" y="755074"/>
            <a:ext cx="8513186" cy="20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200000"/>
              </a:lnSpc>
            </a:pPr>
            <a:r>
              <a:rPr lang="ko-KR" altLang="en-US" sz="1425" spc="-75">
                <a:latin typeface="-apple-system"/>
              </a:rPr>
              <a:t>순차 추천 시스템</a:t>
            </a:r>
            <a:r>
              <a:rPr lang="en-US" altLang="ko-KR" sz="1425" spc="-75">
                <a:latin typeface="-apple-system"/>
              </a:rPr>
              <a:t>: </a:t>
            </a:r>
            <a:r>
              <a:rPr lang="ko-KR" altLang="en-US" sz="1425" spc="-75">
                <a:latin typeface="-apple-system"/>
              </a:rPr>
              <a:t>사용자의 과거 행동 순서를 고려하여 다음에 어떤 아이템을 추천할지 예측하는 추천 시스템</a:t>
            </a:r>
            <a:r>
              <a:rPr lang="en-US" altLang="ko-KR" sz="1425" spc="-75">
                <a:latin typeface="-apple-system"/>
              </a:rPr>
              <a:t>.</a:t>
            </a:r>
            <a:endParaRPr lang="en-US" altLang="ko-KR" sz="1425" spc="-75" dirty="0">
              <a:latin typeface="-apple-system"/>
            </a:endParaRP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AttRec: </a:t>
            </a:r>
            <a:r>
              <a:rPr lang="ko-KR" altLang="en-US" sz="1050"/>
              <a:t>사용자의 </a:t>
            </a:r>
            <a:r>
              <a:rPr lang="ko-KR" altLang="en-US" sz="1050" b="1"/>
              <a:t>현재 세션</a:t>
            </a:r>
            <a:r>
              <a:rPr lang="en-US" altLang="ko-KR" sz="1050" b="1"/>
              <a:t>(intent)</a:t>
            </a:r>
            <a:r>
              <a:rPr lang="ko-KR" altLang="en-US" sz="1050" b="1"/>
              <a:t>을 모델링</a:t>
            </a:r>
            <a:r>
              <a:rPr lang="ko-KR" altLang="en-US" sz="1050"/>
              <a:t>하기 위해 </a:t>
            </a:r>
            <a:r>
              <a:rPr lang="ko-KR" altLang="en-US" sz="1050" b="1"/>
              <a:t>자기 주의 메커니즘</a:t>
            </a:r>
            <a:r>
              <a:rPr lang="en-US" altLang="ko-KR" sz="1050" b="1"/>
              <a:t>(self-attention)</a:t>
            </a:r>
            <a:r>
              <a:rPr lang="ko-KR" altLang="en-US" sz="1050"/>
              <a:t> 사용</a:t>
            </a:r>
            <a:endParaRPr lang="en-US" altLang="ko-KR" sz="1050">
              <a:latin typeface="-apple-system"/>
            </a:endParaRP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SASRec: </a:t>
            </a:r>
            <a:r>
              <a:rPr lang="ko-KR" altLang="en-US" sz="1050" b="1"/>
              <a:t>디코더 전용 </a:t>
            </a:r>
            <a:r>
              <a:rPr lang="en-US" altLang="ko-KR" sz="1050" b="1"/>
              <a:t>Transformer </a:t>
            </a:r>
            <a:r>
              <a:rPr lang="ko-KR" altLang="en-US" sz="1050" b="1"/>
              <a:t>모델</a:t>
            </a:r>
            <a:r>
              <a:rPr lang="ko-KR" altLang="en-US" sz="1050"/>
              <a:t>을 활용한 </a:t>
            </a:r>
            <a:r>
              <a:rPr lang="en-US" altLang="ko-KR" sz="1050" b="1"/>
              <a:t>self-attention </a:t>
            </a:r>
            <a:r>
              <a:rPr lang="ko-KR" altLang="en-US" sz="1050"/>
              <a:t>사용</a:t>
            </a:r>
            <a:endParaRPr lang="en-US" altLang="ko-KR" sz="1050"/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>
                <a:latin typeface="-apple-system"/>
              </a:rPr>
              <a:t>Self-Attention</a:t>
            </a:r>
            <a:r>
              <a:rPr lang="ko-KR" altLang="en-US" sz="1050">
                <a:latin typeface="-apple-system"/>
              </a:rPr>
              <a:t>이란</a:t>
            </a:r>
            <a:r>
              <a:rPr lang="en-US" altLang="ko-KR" sz="1050">
                <a:latin typeface="-apple-system"/>
              </a:rPr>
              <a:t>? </a:t>
            </a:r>
            <a:r>
              <a:rPr lang="ko-KR" altLang="en-US" sz="1050" b="1"/>
              <a:t>입력 데이터 내에서 중요한 요소를 스스로 찾고 집중하는 기법</a:t>
            </a:r>
            <a:r>
              <a:rPr lang="en-US" altLang="ko-KR" sz="1050" b="1"/>
              <a:t>.</a:t>
            </a:r>
            <a:r>
              <a:rPr lang="ko-KR" altLang="en-US" sz="1050" b="1"/>
              <a:t> 주로 </a:t>
            </a:r>
            <a:r>
              <a:rPr lang="en-US" altLang="ko-KR" sz="1050" b="1"/>
              <a:t>Transformer </a:t>
            </a:r>
            <a:r>
              <a:rPr lang="ko-KR" altLang="en-US" sz="1050" b="1"/>
              <a:t>모델에서 핵심적인 역할을 함</a:t>
            </a:r>
            <a:r>
              <a:rPr lang="en-US" altLang="ko-KR" sz="1050" b="1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050" b="1"/>
              <a:t>Ex) </a:t>
            </a:r>
            <a:r>
              <a:rPr lang="en-US" altLang="ko-KR" sz="1050"/>
              <a:t>"</a:t>
            </a:r>
            <a:r>
              <a:rPr lang="ko-KR" altLang="en-US" sz="1050"/>
              <a:t>어벤져스</a:t>
            </a:r>
            <a:r>
              <a:rPr lang="en-US" altLang="ko-KR" sz="1050"/>
              <a:t>"</a:t>
            </a:r>
            <a:r>
              <a:rPr lang="ko-KR" altLang="en-US" sz="1050"/>
              <a:t>를 봤다면</a:t>
            </a:r>
            <a:r>
              <a:rPr lang="en-US" altLang="ko-KR" sz="1050"/>
              <a:t>, </a:t>
            </a:r>
            <a:r>
              <a:rPr lang="ko-KR" altLang="en-US" sz="1050"/>
              <a:t>이전에 본 </a:t>
            </a:r>
            <a:r>
              <a:rPr lang="en-US" altLang="ko-KR" sz="1050"/>
              <a:t>"</a:t>
            </a:r>
            <a:r>
              <a:rPr lang="ko-KR" altLang="en-US" sz="1050"/>
              <a:t>아이언맨</a:t>
            </a:r>
            <a:r>
              <a:rPr lang="en-US" altLang="ko-KR" sz="1050"/>
              <a:t>"</a:t>
            </a:r>
            <a:r>
              <a:rPr lang="ko-KR" altLang="en-US" sz="1050"/>
              <a:t>과 </a:t>
            </a:r>
            <a:r>
              <a:rPr lang="en-US" altLang="ko-KR" sz="1050"/>
              <a:t>"</a:t>
            </a:r>
            <a:r>
              <a:rPr lang="ko-KR" altLang="en-US" sz="1050"/>
              <a:t>캡틴 아메리카</a:t>
            </a:r>
            <a:r>
              <a:rPr lang="en-US" altLang="ko-KR" sz="1050"/>
              <a:t>"</a:t>
            </a:r>
            <a:r>
              <a:rPr lang="ko-KR" altLang="en-US" sz="1050"/>
              <a:t>가 중요할 확률이 높음</a:t>
            </a:r>
            <a:endParaRPr lang="en-US" altLang="ko-KR" sz="1050"/>
          </a:p>
          <a:p>
            <a:pPr lvl="1">
              <a:lnSpc>
                <a:spcPct val="200000"/>
              </a:lnSpc>
            </a:pPr>
            <a:r>
              <a:rPr lang="en-US" altLang="ko-KR" sz="1050" b="1"/>
              <a:t>-&gt; </a:t>
            </a:r>
            <a:r>
              <a:rPr lang="ko-KR" altLang="en-US" sz="1050" b="1"/>
              <a:t>높은 가중치를 받고 학습을 함</a:t>
            </a:r>
            <a:r>
              <a:rPr lang="en-US" altLang="ko-KR" sz="1050" b="1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BACB2-8C1F-658F-C70E-E716B5CB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83" y="2571750"/>
            <a:ext cx="4161943" cy="24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32A7-D199-247A-F5FF-667A7277A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6C2BF8B-1044-0CDA-F6B9-D4605226FF0E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Sequential Recommenders(</a:t>
            </a:r>
            <a:r>
              <a:rPr lang="ko-KR" altLang="en-US" sz="2400"/>
              <a:t>순차 추천 시스템</a:t>
            </a:r>
            <a:r>
              <a:rPr lang="en-US" altLang="ko-KR" sz="2400"/>
              <a:t>)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1F479-E720-3A19-21E7-4ABFF6796B86}"/>
              </a:ext>
            </a:extLst>
          </p:cNvPr>
          <p:cNvSpPr txBox="1"/>
          <p:nvPr/>
        </p:nvSpPr>
        <p:spPr>
          <a:xfrm>
            <a:off x="1117800" y="4470206"/>
            <a:ext cx="690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 </a:t>
            </a:r>
            <a:r>
              <a:rPr lang="ko-KR" altLang="en-US" sz="1800" b="1"/>
              <a:t>셀프 어텐션 기반 모델은 더 정교한 추천이 가능하고 속도도 빠름</a:t>
            </a:r>
            <a:r>
              <a:rPr lang="en-US" altLang="ko-KR" sz="1800" b="1"/>
              <a:t>!</a:t>
            </a:r>
            <a:r>
              <a:rPr lang="ko-KR" altLang="en-US" sz="180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B56094-788F-ECAB-165D-2308C8BD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03" y="813342"/>
            <a:ext cx="7407044" cy="35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77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DECC36-258C-E3C5-0FD5-20C20C38A884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Semantic ID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1B2A3-2D1F-CFF0-32F3-0DFD279AA14B}"/>
              </a:ext>
            </a:extLst>
          </p:cNvPr>
          <p:cNvSpPr txBox="1"/>
          <p:nvPr/>
        </p:nvSpPr>
        <p:spPr>
          <a:xfrm>
            <a:off x="315407" y="755073"/>
            <a:ext cx="8513186" cy="1455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200000"/>
              </a:lnSpc>
            </a:pPr>
            <a:r>
              <a:rPr lang="en-US" altLang="ko-KR" sz="1425" spc="-75">
                <a:latin typeface="-apple-system"/>
              </a:rPr>
              <a:t>Semantic ID</a:t>
            </a:r>
            <a:r>
              <a:rPr lang="ko-KR" altLang="en-US" sz="1425" spc="-75">
                <a:latin typeface="-apple-system"/>
              </a:rPr>
              <a:t>란</a:t>
            </a:r>
            <a:r>
              <a:rPr lang="en-US" altLang="ko-KR" sz="1425" spc="-75">
                <a:latin typeface="-apple-system"/>
              </a:rPr>
              <a:t>?  </a:t>
            </a:r>
            <a:r>
              <a:rPr lang="ko-KR" altLang="en-US" sz="1425" spc="-75">
                <a:latin typeface="-apple-system"/>
              </a:rPr>
              <a:t>왜 필요할까</a:t>
            </a:r>
            <a:r>
              <a:rPr lang="en-US" altLang="ko-KR" sz="1425" spc="-75">
                <a:latin typeface="-apple-system"/>
              </a:rPr>
              <a:t>?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-apple-system"/>
              </a:rPr>
              <a:t>앞서 설명한 기존 추천 시스템에서는 아이템을 </a:t>
            </a:r>
            <a:r>
              <a:rPr lang="en-US" altLang="ko-KR" sz="1050">
                <a:latin typeface="-apple-system"/>
              </a:rPr>
              <a:t>ID(</a:t>
            </a:r>
            <a:r>
              <a:rPr lang="ko-KR" altLang="en-US" sz="1050">
                <a:latin typeface="-apple-system"/>
              </a:rPr>
              <a:t>숫자</a:t>
            </a:r>
            <a:r>
              <a:rPr lang="en-US" altLang="ko-KR" sz="1050">
                <a:latin typeface="-apple-system"/>
              </a:rPr>
              <a:t>)</a:t>
            </a:r>
            <a:r>
              <a:rPr lang="ko-KR" altLang="en-US" sz="1050">
                <a:latin typeface="-apple-system"/>
              </a:rPr>
              <a:t>로만 표현하여 비슷한 의미를 가진 아이템을 구별하기 어려움</a:t>
            </a:r>
            <a:r>
              <a:rPr lang="en-US" altLang="ko-KR" sz="1050">
                <a:latin typeface="-apple-system"/>
              </a:rPr>
              <a:t>.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>
                <a:latin typeface="-apple-system"/>
              </a:rPr>
              <a:t>이를 보완하기 위해 아이템의 의미를 반영한 </a:t>
            </a:r>
            <a:r>
              <a:rPr lang="en-US" altLang="ko-KR" sz="1050">
                <a:latin typeface="-apple-system"/>
              </a:rPr>
              <a:t>Semantic ID</a:t>
            </a:r>
            <a:r>
              <a:rPr lang="ko-KR" altLang="en-US" sz="1050">
                <a:latin typeface="-apple-system"/>
              </a:rPr>
              <a:t>를 만들어 계층적 특성을 공유하여 추천 시스템에서의 성능을 높임</a:t>
            </a:r>
            <a:r>
              <a:rPr lang="en-US" altLang="ko-KR" sz="1050">
                <a:latin typeface="-apple-system"/>
              </a:rPr>
              <a:t>.</a:t>
            </a: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50"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31F581-1A36-1BA2-9639-D78A4DDD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55" y="2686050"/>
            <a:ext cx="4753519" cy="22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1597E-5164-E1C8-5612-BD0AD9A9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05" y="2646590"/>
            <a:ext cx="3825656" cy="2336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369E4-850A-6BB7-F8E0-C263223A82DC}"/>
              </a:ext>
            </a:extLst>
          </p:cNvPr>
          <p:cNvSpPr txBox="1"/>
          <p:nvPr/>
        </p:nvSpPr>
        <p:spPr>
          <a:xfrm>
            <a:off x="315407" y="766503"/>
            <a:ext cx="851318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200000"/>
              </a:lnSpc>
            </a:pPr>
            <a:r>
              <a:rPr lang="ko-KR" altLang="en-US" sz="1500">
                <a:latin typeface="-apple-system"/>
              </a:rPr>
              <a:t>인코더와 디코더 모델을 사용한 생성적 검색 수행 과정</a:t>
            </a:r>
            <a:endParaRPr lang="en-US" altLang="ko-KR" sz="1425" spc="-75">
              <a:latin typeface="-apple-system"/>
            </a:endParaRPr>
          </a:p>
          <a:p>
            <a:pPr marL="557213" lvl="1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-apple-system"/>
              </a:rPr>
              <a:t>Transfomer </a:t>
            </a:r>
            <a:r>
              <a:rPr lang="ko-KR" altLang="en-US" sz="1200">
                <a:latin typeface="-apple-system"/>
              </a:rPr>
              <a:t>인코더</a:t>
            </a:r>
            <a:r>
              <a:rPr lang="en-US" altLang="ko-KR" sz="1200">
                <a:latin typeface="-apple-system"/>
              </a:rPr>
              <a:t>-</a:t>
            </a:r>
            <a:r>
              <a:rPr lang="ko-KR" altLang="en-US" sz="1200">
                <a:latin typeface="-apple-system"/>
              </a:rPr>
              <a:t>디코더 아키텍처</a:t>
            </a:r>
            <a:r>
              <a:rPr lang="en-US" altLang="ko-KR" sz="1200">
                <a:latin typeface="-apple-system"/>
              </a:rPr>
              <a:t>: </a:t>
            </a:r>
            <a:r>
              <a:rPr lang="ko-KR" altLang="en-US" sz="1200">
                <a:latin typeface="-apple-system"/>
              </a:rPr>
              <a:t>문맥을 잘 반영하여 이전의 입력들이 다음 예측에 영향을 미칠 수 있도록 함</a:t>
            </a:r>
            <a:r>
              <a:rPr lang="en-US" altLang="ko-KR" sz="1200">
                <a:latin typeface="-apple-system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4C2BA-B32C-D6C7-2C77-98D6CB9755EE}"/>
              </a:ext>
            </a:extLst>
          </p:cNvPr>
          <p:cNvSpPr txBox="1"/>
          <p:nvPr/>
        </p:nvSpPr>
        <p:spPr>
          <a:xfrm>
            <a:off x="211714" y="148504"/>
            <a:ext cx="648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생성적 검색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BE68A-017B-F4BB-DB5C-92C3CE4FA828}"/>
              </a:ext>
            </a:extLst>
          </p:cNvPr>
          <p:cNvSpPr txBox="1"/>
          <p:nvPr/>
        </p:nvSpPr>
        <p:spPr>
          <a:xfrm>
            <a:off x="211714" y="2247961"/>
            <a:ext cx="5662127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ko-KR" altLang="en-US" sz="1050" b="1">
                <a:latin typeface="OpenAI Sans"/>
              </a:rPr>
              <a:t>입력 레이어</a:t>
            </a:r>
            <a:r>
              <a:rPr lang="en-US" altLang="ko-KR" sz="1050">
                <a:latin typeface="OpenAI Sans"/>
              </a:rPr>
              <a:t>:</a:t>
            </a:r>
            <a:r>
              <a:rPr lang="en-US" altLang="ko-KR" sz="1050" b="1">
                <a:latin typeface="OpenAI Sans"/>
              </a:rPr>
              <a:t> </a:t>
            </a:r>
            <a:r>
              <a:rPr lang="ko-KR" altLang="en-US" sz="1050" b="1">
                <a:latin typeface="OpenAI Sans"/>
              </a:rPr>
              <a:t>사용자의 아이템 상호작용 이력이 입력으로 주어짐</a:t>
            </a:r>
            <a:r>
              <a:rPr lang="en-US" altLang="ko-KR" sz="1050" b="1">
                <a:latin typeface="OpenAI Sans"/>
              </a:rPr>
              <a:t>.</a:t>
            </a:r>
          </a:p>
          <a:p>
            <a:pPr marL="257175" indent="-257175">
              <a:buAutoNum type="arabicPeriod"/>
            </a:pPr>
            <a:r>
              <a:rPr lang="en-US" altLang="ko-KR" sz="1050" b="1">
                <a:latin typeface="OpenAI Sans"/>
              </a:rPr>
              <a:t>Bidirectional Transformer Encoder: </a:t>
            </a:r>
            <a:r>
              <a:rPr lang="ko-KR" altLang="en-US" sz="1050" b="1">
                <a:latin typeface="OpenAI Sans"/>
              </a:rPr>
              <a:t>입력 시퀀스를 양방향으로 인코딩</a:t>
            </a:r>
            <a:endParaRPr lang="en-US" altLang="ko-KR" sz="1050" b="1">
              <a:latin typeface="OpenAI Sans"/>
            </a:endParaRPr>
          </a:p>
          <a:p>
            <a:pPr marL="257175" indent="-257175">
              <a:buAutoNum type="arabicPeriod"/>
            </a:pPr>
            <a:r>
              <a:rPr lang="en-US" altLang="ko-KR" sz="1050" b="1">
                <a:latin typeface="OpenAI Sans"/>
              </a:rPr>
              <a:t>Encoded context: </a:t>
            </a:r>
            <a:r>
              <a:rPr lang="ko-KR" altLang="en-US" sz="1050" b="1">
                <a:latin typeface="OpenAI Sans"/>
              </a:rPr>
              <a:t>인코딩된 정보를 디코더로 전달</a:t>
            </a:r>
            <a:r>
              <a:rPr lang="en-US" altLang="ko-KR" sz="1050" b="1">
                <a:latin typeface="OpenAI Sans"/>
              </a:rPr>
              <a:t>, </a:t>
            </a:r>
            <a:r>
              <a:rPr lang="ko-KR" altLang="en-US" sz="1050" b="1">
                <a:latin typeface="OpenAI Sans"/>
              </a:rPr>
              <a:t>이때 사용자의 상호작용 패턴을 분석함</a:t>
            </a:r>
            <a:r>
              <a:rPr lang="en-US" altLang="ko-KR" sz="1050" b="1">
                <a:latin typeface="OpenAI Sans"/>
              </a:rPr>
              <a:t>.</a:t>
            </a:r>
          </a:p>
          <a:p>
            <a:pPr marL="257175" indent="-257175">
              <a:buAutoNum type="arabicPeriod"/>
            </a:pPr>
            <a:r>
              <a:rPr lang="en-US" altLang="ko-KR" sz="1050" b="1">
                <a:latin typeface="OpenAI Sans"/>
              </a:rPr>
              <a:t>Transformer Decoder</a:t>
            </a:r>
            <a:r>
              <a:rPr lang="en-US" altLang="ko-KR" sz="1050">
                <a:latin typeface="OpenAI Sans"/>
              </a:rPr>
              <a:t>:</a:t>
            </a:r>
            <a:r>
              <a:rPr lang="en-US" altLang="ko-KR" sz="1050" b="1">
                <a:latin typeface="OpenAI Sans"/>
              </a:rPr>
              <a:t> </a:t>
            </a:r>
            <a:r>
              <a:rPr lang="ko-KR" altLang="en-US" sz="1050" b="1">
                <a:latin typeface="OpenAI Sans"/>
              </a:rPr>
              <a:t>인코딩된 내용과 시작 토큰을 기반으로 다음 시퀀스를 생성</a:t>
            </a:r>
            <a:endParaRPr lang="en-US" altLang="ko-KR" sz="1050" b="1">
              <a:latin typeface="OpenAI Sans"/>
            </a:endParaRPr>
          </a:p>
          <a:p>
            <a:pPr marL="257175" indent="-257175">
              <a:buAutoNum type="arabicPeriod"/>
            </a:pPr>
            <a:endParaRPr lang="en-US" altLang="ko-KR" sz="1050"/>
          </a:p>
          <a:p>
            <a:endParaRPr lang="en-US" altLang="ko-KR" sz="1050"/>
          </a:p>
          <a:p>
            <a:r>
              <a:rPr lang="en-US" altLang="ko-KR" sz="1050"/>
              <a:t>BOS: </a:t>
            </a:r>
            <a:r>
              <a:rPr lang="ko-KR" altLang="en-US" sz="1050"/>
              <a:t>디코더에 입력 시퀀스의 시작을 알리기 위한 토큰</a:t>
            </a:r>
            <a:endParaRPr lang="en-US" altLang="ko-KR" sz="1050"/>
          </a:p>
          <a:p>
            <a:r>
              <a:rPr lang="en-US" altLang="ko-KR" sz="1050"/>
              <a:t>EOS: </a:t>
            </a:r>
            <a:r>
              <a:rPr lang="ko-KR" altLang="en-US" sz="1050"/>
              <a:t>시퀀스가 끝났음을 의미하는 토큰</a:t>
            </a:r>
            <a:r>
              <a:rPr lang="en-US" altLang="ko-KR" sz="1050"/>
              <a:t>, </a:t>
            </a:r>
            <a:r>
              <a:rPr lang="ko-KR" altLang="en-US" sz="1050"/>
              <a:t>이후 시퀀스 출력 생성 중단</a:t>
            </a:r>
            <a:endParaRPr lang="en-US" altLang="ko-KR" sz="1050"/>
          </a:p>
          <a:p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26141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295D-DF99-AFF5-F327-56F95565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29CA30-D23C-518F-BFB4-8E6E6C1D3627}"/>
              </a:ext>
            </a:extLst>
          </p:cNvPr>
          <p:cNvSpPr txBox="1"/>
          <p:nvPr/>
        </p:nvSpPr>
        <p:spPr>
          <a:xfrm>
            <a:off x="211715" y="148504"/>
            <a:ext cx="522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ko-KR" altLang="en-US" sz="1800" dirty="0"/>
              <a:t>생성 및 표현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1DCAD9-6649-60F9-9455-19A7F6A71743}"/>
                  </a:ext>
                </a:extLst>
              </p:cNvPr>
              <p:cNvSpPr txBox="1"/>
              <p:nvPr/>
            </p:nvSpPr>
            <p:spPr>
              <a:xfrm>
                <a:off x="315407" y="755073"/>
                <a:ext cx="8513186" cy="2257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thaiDist">
                  <a:lnSpc>
                    <a:spcPct val="200000"/>
                  </a:lnSpc>
                </a:pPr>
                <a:r>
                  <a:rPr lang="ko-KR" altLang="en-US" sz="1425" spc="-75" dirty="0">
                    <a:latin typeface="-apple-system"/>
                  </a:rPr>
                  <a:t>아이템의 내용 기반</a:t>
                </a:r>
                <a:r>
                  <a:rPr lang="en-US" altLang="ko-KR" sz="1425" spc="-75" dirty="0">
                    <a:latin typeface="-apple-system"/>
                  </a:rPr>
                  <a:t>(</a:t>
                </a:r>
                <a:r>
                  <a:rPr lang="ko-KR" altLang="en-US" sz="1425" spc="-75" dirty="0">
                    <a:latin typeface="-apple-system"/>
                  </a:rPr>
                  <a:t>텍스트</a:t>
                </a:r>
                <a:r>
                  <a:rPr lang="en-US" altLang="ko-KR" sz="1425" spc="-75" dirty="0">
                    <a:latin typeface="-apple-system"/>
                  </a:rPr>
                  <a:t>, </a:t>
                </a:r>
                <a:r>
                  <a:rPr lang="ko-KR" altLang="en-US" sz="1425" spc="-75" dirty="0">
                    <a:latin typeface="-apple-system"/>
                  </a:rPr>
                  <a:t>이미지</a:t>
                </a:r>
                <a:r>
                  <a:rPr lang="en-US" altLang="ko-KR" sz="1425" spc="-75" dirty="0">
                    <a:latin typeface="-apple-system"/>
                  </a:rPr>
                  <a:t>, </a:t>
                </a:r>
                <a:r>
                  <a:rPr lang="ko-KR" altLang="en-US" sz="1425" spc="-75" dirty="0">
                    <a:latin typeface="-apple-system"/>
                  </a:rPr>
                  <a:t>메타데이터 등</a:t>
                </a:r>
                <a:r>
                  <a:rPr lang="en-US" altLang="ko-KR" sz="1425" spc="-75" dirty="0">
                    <a:latin typeface="-apple-system"/>
                  </a:rPr>
                  <a:t>)</a:t>
                </a:r>
                <a:r>
                  <a:rPr lang="ko-KR" altLang="en-US" sz="1425" spc="-75" dirty="0">
                    <a:latin typeface="-apple-system"/>
                  </a:rPr>
                  <a:t>을 활용하여 각 아이템이 의미적으로 가까운 벡터로 생성된다</a:t>
                </a:r>
                <a:r>
                  <a:rPr lang="en-US" altLang="ko-KR" sz="1425" spc="-75" dirty="0">
                    <a:latin typeface="-apple-system"/>
                  </a:rPr>
                  <a:t>.</a:t>
                </a:r>
              </a:p>
              <a:p>
                <a:pPr marL="557213" lvl="1" indent="-214313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latin typeface="-apple-system"/>
                  </a:rPr>
                  <a:t>아이템 콘텐츠 → 사전 학습된 콘텐츠 </a:t>
                </a:r>
                <a:r>
                  <a:rPr lang="ko-KR" altLang="en-US" sz="1050" dirty="0" err="1">
                    <a:latin typeface="-apple-system"/>
                  </a:rPr>
                  <a:t>임베딩</a:t>
                </a:r>
                <a:r>
                  <a:rPr lang="ko-KR" altLang="en-US" sz="1050" dirty="0">
                    <a:latin typeface="-apple-system"/>
                  </a:rPr>
                  <a:t> 모델</a:t>
                </a:r>
                <a:r>
                  <a:rPr lang="en-US" altLang="ko-KR" sz="1050" dirty="0">
                    <a:latin typeface="-apple-system"/>
                  </a:rPr>
                  <a:t>(</a:t>
                </a:r>
                <a:r>
                  <a:rPr lang="ko-KR" altLang="en-US" sz="1050" dirty="0">
                    <a:latin typeface="-apple-system"/>
                  </a:rPr>
                  <a:t>예</a:t>
                </a:r>
                <a:r>
                  <a:rPr lang="en-US" altLang="ko-KR" sz="1050" dirty="0">
                    <a:latin typeface="-apple-system"/>
                  </a:rPr>
                  <a:t>: Sentence-T5, BERT </a:t>
                </a:r>
                <a:r>
                  <a:rPr lang="ko-KR" altLang="en-US" sz="1050" dirty="0">
                    <a:latin typeface="-apple-system"/>
                  </a:rPr>
                  <a:t>등</a:t>
                </a:r>
                <a:r>
                  <a:rPr lang="en-US" altLang="ko-KR" sz="1050" dirty="0">
                    <a:latin typeface="-apple-system"/>
                  </a:rPr>
                  <a:t>)</a:t>
                </a:r>
                <a:r>
                  <a:rPr lang="ko-KR" altLang="en-US" sz="1050" dirty="0">
                    <a:latin typeface="-apple-system"/>
                  </a:rPr>
                  <a:t>을 사용하여 콘텐츠 특성을 표현하는 </a:t>
                </a:r>
                <a:r>
                  <a:rPr lang="ko-KR" altLang="en-US" sz="1050" dirty="0" err="1">
                    <a:latin typeface="-apple-system"/>
                  </a:rPr>
                  <a:t>임베딩</a:t>
                </a:r>
                <a:r>
                  <a:rPr lang="ko-KR" altLang="en-US" sz="1050" dirty="0">
                    <a:latin typeface="-apple-system"/>
                  </a:rPr>
                  <a:t> 벡터 생성</a:t>
                </a:r>
                <a:r>
                  <a:rPr lang="en-US" altLang="ko-KR" sz="1050" dirty="0">
                    <a:latin typeface="-apple-system"/>
                  </a:rPr>
                  <a:t>.</a:t>
                </a:r>
                <a:endParaRPr lang="ko-KR" altLang="en-US" sz="1050" dirty="0">
                  <a:latin typeface="-apple-system"/>
                </a:endParaRPr>
              </a:p>
              <a:p>
                <a:pPr marL="557213" lvl="1" indent="-214313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latin typeface="-apple-system"/>
                  </a:rPr>
                  <a:t>생성된 벡터를 </a:t>
                </a:r>
                <a:r>
                  <a:rPr lang="ko-KR" altLang="en-US" sz="1050" dirty="0" err="1">
                    <a:latin typeface="-apple-system"/>
                  </a:rPr>
                  <a:t>양자화하여</a:t>
                </a:r>
                <a:r>
                  <a:rPr lang="ko-KR" altLang="en-US" sz="1050" dirty="0">
                    <a:latin typeface="-apple-system"/>
                  </a:rPr>
                  <a:t> </a:t>
                </a:r>
                <a:r>
                  <a:rPr lang="en-US" altLang="ko-KR" sz="1050" dirty="0">
                    <a:latin typeface="-apple-system"/>
                  </a:rPr>
                  <a:t>Semantic ID</a:t>
                </a:r>
                <a:r>
                  <a:rPr lang="ko-KR" altLang="en-US" sz="1050" dirty="0">
                    <a:latin typeface="-apple-system"/>
                  </a:rPr>
                  <a:t>로 표현</a:t>
                </a:r>
                <a:r>
                  <a:rPr lang="en-US" altLang="ko-KR" sz="1050" dirty="0">
                    <a:latin typeface="-apple-system"/>
                  </a:rPr>
                  <a:t>.</a:t>
                </a:r>
                <a:endParaRPr lang="ko-KR" altLang="en-US" sz="1050" dirty="0">
                  <a:latin typeface="-apple-system"/>
                </a:endParaRPr>
              </a:p>
              <a:p>
                <a:pPr marL="557213" lvl="1" indent="-214313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latin typeface="-apple-system"/>
                  </a:rPr>
                  <a:t>논문은 계층적 양자화 방법으로 </a:t>
                </a:r>
                <a:r>
                  <a:rPr lang="en-US" altLang="ko-KR" sz="1050" dirty="0">
                    <a:latin typeface="-apple-system"/>
                  </a:rPr>
                  <a:t>RQ-VAE</a:t>
                </a:r>
                <a:r>
                  <a:rPr lang="ko-KR" altLang="en-US" sz="1050" dirty="0">
                    <a:latin typeface="-apple-system"/>
                  </a:rPr>
                  <a:t>를 소개함</a:t>
                </a:r>
                <a:r>
                  <a:rPr lang="en-US" altLang="ko-KR" sz="1050" dirty="0">
                    <a:latin typeface="-apple-system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50" dirty="0">
                  <a:latin typeface="-apple-system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>
                    <a:latin typeface="-apple-system"/>
                  </a:rPr>
                  <a:t>▶️ </a:t>
                </a:r>
                <a:r>
                  <a:rPr lang="ko-KR" altLang="en-US" sz="1050" b="1" dirty="0">
                    <a:latin typeface="-apple-system"/>
                  </a:rPr>
                  <a:t>결과적으로</a:t>
                </a:r>
                <a:r>
                  <a:rPr lang="en-US" altLang="ko-KR" sz="1050" b="1" dirty="0">
                    <a:latin typeface="-apple-system"/>
                  </a:rPr>
                  <a:t>, </a:t>
                </a:r>
                <a:r>
                  <a:rPr lang="ko-KR" altLang="en-US" sz="1050" b="1" dirty="0">
                    <a:latin typeface="-apple-system"/>
                  </a:rPr>
                  <a:t>아이템은 </a:t>
                </a:r>
                <a:r>
                  <a:rPr lang="ko-KR" altLang="en-US" sz="1050" b="1" dirty="0" err="1">
                    <a:latin typeface="-apple-system"/>
                  </a:rPr>
                  <a:t>랜덤한</a:t>
                </a:r>
                <a:r>
                  <a:rPr lang="ko-KR" altLang="en-US" sz="1050" b="1" dirty="0">
                    <a:latin typeface="-apple-system"/>
                  </a:rPr>
                  <a:t> </a:t>
                </a:r>
                <a:r>
                  <a:rPr lang="en-US" altLang="ko-KR" sz="1050" b="1" dirty="0">
                    <a:latin typeface="-apple-system"/>
                  </a:rPr>
                  <a:t>ID </a:t>
                </a:r>
                <a:r>
                  <a:rPr lang="ko-KR" altLang="en-US" sz="1050" b="1" dirty="0">
                    <a:latin typeface="-apple-system"/>
                  </a:rPr>
                  <a:t>대신 의미가 담긴 코드</a:t>
                </a:r>
                <a:r>
                  <a:rPr lang="en-US" altLang="ko-KR" sz="1050" b="1" dirty="0">
                    <a:latin typeface="-apple-system"/>
                  </a:rPr>
                  <a:t>(semantic tokens)</a:t>
                </a:r>
                <a:r>
                  <a:rPr lang="ko-KR" altLang="en-US" sz="1050" b="1" dirty="0">
                    <a:latin typeface="-apple-system"/>
                  </a:rPr>
                  <a:t>들의 조합으로 표현된다</a:t>
                </a:r>
                <a:r>
                  <a:rPr lang="en-US" altLang="ko-KR" sz="1050" b="1" dirty="0">
                    <a:latin typeface="-apple-system"/>
                  </a:rPr>
                  <a:t>.</a:t>
                </a:r>
              </a:p>
              <a:p>
                <a:pPr marL="214313" indent="-214313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050" dirty="0">
                    <a:latin typeface="-apple-system"/>
                  </a:rPr>
                  <a:t>Semantic ID) Semantic</a:t>
                </a:r>
                <a:r>
                  <a:rPr lang="ko-KR" altLang="en-US" sz="1050" dirty="0">
                    <a:latin typeface="-apple-system"/>
                  </a:rPr>
                  <a:t> </a:t>
                </a:r>
                <a:r>
                  <a:rPr lang="en-US" altLang="ko-KR" sz="1050" dirty="0">
                    <a:latin typeface="-apple-system"/>
                  </a:rPr>
                  <a:t>codeword</a:t>
                </a:r>
                <a:r>
                  <a:rPr lang="ko-KR" altLang="en-US" sz="1050" dirty="0">
                    <a:latin typeface="-apple-system"/>
                  </a:rPr>
                  <a:t>가 결합된 </a:t>
                </a:r>
                <a:r>
                  <a:rPr lang="en-US" altLang="ko-KR" sz="1050" dirty="0">
                    <a:latin typeface="-apple-system"/>
                  </a:rPr>
                  <a:t>tuple </a:t>
                </a:r>
                <a:r>
                  <a:rPr lang="ko-KR" altLang="en-US" sz="1050" dirty="0">
                    <a:latin typeface="-apple-system"/>
                  </a:rPr>
                  <a:t>형태</a:t>
                </a:r>
                <a:r>
                  <a:rPr lang="en-US" altLang="ko-KR" sz="1050" dirty="0">
                    <a:latin typeface="-apple-system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𝑆𝑒𝑚𝑎𝑛𝑡𝑖𝑐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 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𝐼𝐷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=</m:t>
                    </m:r>
                    <m:d>
                      <m:dPr>
                        <m:ctrlPr>
                          <a:rPr lang="ko-KR" altLang="ko-KR" sz="135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35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sSubPr>
                          <m:e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35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sSubPr>
                          <m:e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,</m:t>
                        </m:r>
                        <m:r>
                          <a:rPr lang="ko-KR" altLang="ko-KR" sz="1350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…</m:t>
                        </m:r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35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rdia New" panose="020B0304020202020204" pitchFamily="34" charset="-34"/>
                              </a:rPr>
                            </m:ctrlPr>
                          </m:sSubPr>
                          <m:e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𝑚</m:t>
                            </m:r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−</m:t>
                            </m:r>
                            <m:r>
                              <a:rPr lang="en-US" altLang="ko-KR" sz="135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ordia New" panose="020B0304020202020204" pitchFamily="34" charset="-34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1DCAD9-6649-60F9-9455-19A7F6A7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7" y="755073"/>
                <a:ext cx="8513186" cy="2257221"/>
              </a:xfrm>
              <a:prstGeom prst="rect">
                <a:avLst/>
              </a:prstGeom>
              <a:blipFill>
                <a:blip r:embed="rId2"/>
                <a:stretch>
                  <a:fillRect l="-287" b="-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826A7C-D05A-BCA5-32DF-BB5BA53D749B}"/>
              </a:ext>
            </a:extLst>
          </p:cNvPr>
          <p:cNvSpPr txBox="1"/>
          <p:nvPr/>
        </p:nvSpPr>
        <p:spPr>
          <a:xfrm>
            <a:off x="486439" y="3835523"/>
            <a:ext cx="2492006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기존 방식</a:t>
            </a:r>
            <a:r>
              <a:rPr lang="en-US" altLang="ko-KR" sz="1050" dirty="0"/>
              <a:t> Atomic ID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해리포터 </a:t>
            </a:r>
            <a:r>
              <a:rPr lang="en-US" altLang="ko-KR" sz="1050" dirty="0"/>
              <a:t>1</a:t>
            </a:r>
            <a:r>
              <a:rPr lang="ko-KR" altLang="en-US" sz="1050" dirty="0"/>
              <a:t>권 </a:t>
            </a:r>
            <a:r>
              <a:rPr lang="en-US" altLang="ko-KR" sz="1050" dirty="0"/>
              <a:t>-&gt; Item ID 560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D0FAA-8201-B8AD-4EE7-8348AAF9D887}"/>
              </a:ext>
            </a:extLst>
          </p:cNvPr>
          <p:cNvSpPr txBox="1"/>
          <p:nvPr/>
        </p:nvSpPr>
        <p:spPr>
          <a:xfrm>
            <a:off x="4358020" y="3835523"/>
            <a:ext cx="4299541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TIGER</a:t>
            </a:r>
            <a:r>
              <a:rPr lang="ko-KR" altLang="en-US" sz="1050" dirty="0"/>
              <a:t>의 </a:t>
            </a:r>
            <a:r>
              <a:rPr lang="en-US" altLang="ko-KR" sz="1050" dirty="0"/>
              <a:t>Semantic ID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해리포터 </a:t>
            </a:r>
            <a:r>
              <a:rPr lang="en-US" altLang="ko-KR" sz="1050" dirty="0"/>
              <a:t>1</a:t>
            </a:r>
            <a:r>
              <a:rPr lang="ko-KR" altLang="en-US" sz="1050" dirty="0"/>
              <a:t>권 </a:t>
            </a:r>
            <a:r>
              <a:rPr lang="en-US" altLang="ko-KR" sz="1050" dirty="0"/>
              <a:t>-&gt; [“</a:t>
            </a:r>
            <a:r>
              <a:rPr lang="ko-KR" altLang="en-US" sz="1050" dirty="0"/>
              <a:t>소설</a:t>
            </a:r>
            <a:r>
              <a:rPr lang="en-US" altLang="ko-KR" sz="1050" dirty="0"/>
              <a:t>”, “</a:t>
            </a:r>
            <a:r>
              <a:rPr lang="ko-KR" altLang="en-US" sz="1050" dirty="0"/>
              <a:t>판타지</a:t>
            </a:r>
            <a:r>
              <a:rPr lang="en-US" altLang="ko-KR" sz="1050" dirty="0"/>
              <a:t>”, “</a:t>
            </a:r>
            <a:r>
              <a:rPr lang="ko-KR" altLang="en-US" sz="1050" dirty="0"/>
              <a:t>해리포터</a:t>
            </a:r>
            <a:r>
              <a:rPr lang="en-US" altLang="ko-KR" sz="1050" dirty="0"/>
              <a:t>“, “1</a:t>
            </a:r>
            <a:r>
              <a:rPr lang="ko-KR" altLang="en-US" sz="1050" dirty="0"/>
              <a:t>권</a:t>
            </a:r>
            <a:r>
              <a:rPr lang="en-US" altLang="ko-KR" sz="1050" dirty="0"/>
              <a:t>”]</a:t>
            </a:r>
          </a:p>
          <a:p>
            <a:pPr>
              <a:lnSpc>
                <a:spcPct val="150000"/>
              </a:lnSpc>
            </a:pP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5671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5E22-794C-21A5-0F89-8D52BC81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078CC-6931-B415-31DD-F68E3C10A34D}"/>
              </a:ext>
            </a:extLst>
          </p:cNvPr>
          <p:cNvSpPr txBox="1"/>
          <p:nvPr/>
        </p:nvSpPr>
        <p:spPr>
          <a:xfrm>
            <a:off x="211715" y="148504"/>
            <a:ext cx="8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en-US" altLang="ko-KR" sz="1800" dirty="0"/>
              <a:t>RQ_VAE(Residual Quantization Variational Autoencoder)</a:t>
            </a:r>
            <a:endParaRPr lang="ko-KR" altLang="en-US" sz="2400" dirty="0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665D5C-8C68-2F09-1BAA-57AD5BA6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76" y="587085"/>
            <a:ext cx="4286250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BF1E3-EC02-D097-7B1B-BABFF72D1D55}"/>
              </a:ext>
            </a:extLst>
          </p:cNvPr>
          <p:cNvSpPr txBox="1"/>
          <p:nvPr/>
        </p:nvSpPr>
        <p:spPr>
          <a:xfrm>
            <a:off x="276225" y="2301586"/>
            <a:ext cx="8586788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아이템 콘텐츠 특징으로 얻어진 </a:t>
            </a:r>
            <a:r>
              <a:rPr lang="en-US" altLang="ko-KR" sz="1050" dirty="0"/>
              <a:t>semantic embedding</a:t>
            </a:r>
            <a:r>
              <a:rPr lang="ko-KR" altLang="en-US" sz="1050" dirty="0"/>
              <a:t>을 </a:t>
            </a:r>
            <a:r>
              <a:rPr lang="en-US" altLang="ko-KR" sz="1050" dirty="0"/>
              <a:t>DNN Encoder </a:t>
            </a:r>
            <a:r>
              <a:rPr lang="ko-KR" altLang="en-US" sz="1050" dirty="0"/>
              <a:t>모델에 투입</a:t>
            </a:r>
            <a:r>
              <a:rPr lang="en-US" altLang="ko-KR" sz="1050" dirty="0"/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얻어진 </a:t>
            </a:r>
            <a:r>
              <a:rPr lang="en-US" altLang="ko-KR" sz="1050" dirty="0"/>
              <a:t>embedding vector</a:t>
            </a:r>
            <a:r>
              <a:rPr lang="ko-KR" altLang="en-US" sz="1050" dirty="0"/>
              <a:t>를 여러 개의 레벨로 구성된 </a:t>
            </a:r>
            <a:r>
              <a:rPr lang="en-US" altLang="ko-KR" sz="1050" dirty="0"/>
              <a:t>codebook</a:t>
            </a:r>
            <a:r>
              <a:rPr lang="ko-KR" altLang="en-US" sz="1050" dirty="0"/>
              <a:t>을 사용하여 순차적으로 양자화</a:t>
            </a:r>
            <a:r>
              <a:rPr lang="en-US" altLang="ko-KR" sz="1050" dirty="0"/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Residual Quantization(</a:t>
            </a:r>
            <a:r>
              <a:rPr lang="ko-KR" altLang="en-US" sz="1050" dirty="0" err="1"/>
              <a:t>잔차</a:t>
            </a:r>
            <a:r>
              <a:rPr lang="ko-KR" altLang="en-US" sz="1050" dirty="0"/>
              <a:t> 양자화</a:t>
            </a:r>
            <a:r>
              <a:rPr lang="en-US" altLang="ko-KR" sz="1050" dirty="0"/>
              <a:t>)</a:t>
            </a:r>
            <a:r>
              <a:rPr lang="ko-KR" altLang="en-US" sz="1050" dirty="0"/>
              <a:t>는 다음과 같이 동작함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0BF72-AC59-39EA-6A45-1FC026A37046}"/>
                  </a:ext>
                </a:extLst>
              </p:cNvPr>
              <p:cNvSpPr txBox="1"/>
              <p:nvPr/>
            </p:nvSpPr>
            <p:spPr>
              <a:xfrm>
                <a:off x="459581" y="3465632"/>
                <a:ext cx="8220075" cy="1401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altLang="ko-KR" sz="1200" dirty="0"/>
                  <a:t>embedding(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200" dirty="0"/>
                  <a:t>)</a:t>
                </a:r>
                <a:r>
                  <a:rPr lang="ko-KR" altLang="en-US" sz="1200" dirty="0"/>
                  <a:t>에 가장 가까운 벡터를 첫번째 수준의 </a:t>
                </a:r>
                <a:r>
                  <a:rPr lang="en-US" altLang="ko-KR" sz="1200" dirty="0"/>
                  <a:t>codebook</a:t>
                </a:r>
                <a:r>
                  <a:rPr lang="ko-KR" altLang="en-US" sz="1200" dirty="0"/>
                  <a:t>에서 선택</a:t>
                </a:r>
                <a:r>
                  <a:rPr lang="en-US" altLang="ko-KR" sz="1200" dirty="0"/>
                  <a:t>. </a:t>
                </a:r>
                <a:r>
                  <a:rPr lang="ko-KR" altLang="en-US" sz="1200" dirty="0"/>
                  <a:t>선택한 </a:t>
                </a:r>
                <a:r>
                  <a:rPr lang="en-US" altLang="ko-KR" sz="1200" dirty="0"/>
                  <a:t>codebook</a:t>
                </a:r>
                <a:r>
                  <a:rPr lang="ko-KR" altLang="en-US" sz="1200" dirty="0"/>
                  <a:t> 내 색인의 값을 </a:t>
                </a:r>
                <a:r>
                  <a:rPr lang="en-US" altLang="ko-KR" sz="1200" dirty="0"/>
                  <a:t>semantic code</a:t>
                </a:r>
                <a:r>
                  <a:rPr lang="ko-KR" altLang="en-US" sz="1200" dirty="0"/>
                  <a:t>로 기록</a:t>
                </a:r>
                <a:r>
                  <a:rPr lang="en-US" altLang="ko-KR" sz="1200" dirty="0"/>
                  <a:t>.</a:t>
                </a:r>
              </a:p>
              <a:p>
                <a:pPr marL="257175" indent="-257175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ko-KR" altLang="en-US" sz="1200" dirty="0"/>
                  <a:t>최초 </a:t>
                </a:r>
                <a:r>
                  <a:rPr lang="en-US" altLang="ko-KR" sz="1200" dirty="0"/>
                  <a:t>embedding(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200" dirty="0"/>
                  <a:t>)</a:t>
                </a:r>
                <a:r>
                  <a:rPr lang="ko-KR" altLang="en-US" sz="1200" dirty="0"/>
                  <a:t>과 선택한 </a:t>
                </a:r>
                <a:r>
                  <a:rPr lang="en-US" altLang="ko-KR" sz="1200" dirty="0"/>
                  <a:t>closest vector </a:t>
                </a:r>
                <a:r>
                  <a:rPr lang="ko-KR" altLang="en-US" sz="1200" dirty="0"/>
                  <a:t>사이의 차이</a:t>
                </a:r>
                <a:r>
                  <a:rPr lang="en-US" altLang="ko-KR" sz="1200" dirty="0"/>
                  <a:t>(</a:t>
                </a:r>
                <a:r>
                  <a:rPr lang="ko-KR" altLang="en-US" sz="1200" dirty="0" err="1"/>
                  <a:t>잔차</a:t>
                </a:r>
                <a:r>
                  <a:rPr lang="en-US" altLang="ko-KR" sz="1200" dirty="0"/>
                  <a:t>, residual)</a:t>
                </a:r>
                <a:r>
                  <a:rPr lang="ko-KR" altLang="en-US" sz="1200" dirty="0"/>
                  <a:t>를 계산</a:t>
                </a:r>
                <a:r>
                  <a:rPr lang="en-US" altLang="ko-KR" sz="1200" dirty="0"/>
                  <a:t>.</a:t>
                </a:r>
              </a:p>
              <a:p>
                <a:pPr marL="257175" indent="-257175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ko-KR" altLang="en-US" sz="1200" dirty="0"/>
                  <a:t>이 </a:t>
                </a:r>
                <a:r>
                  <a:rPr lang="en-US" altLang="ko-KR" sz="1200" dirty="0"/>
                  <a:t>residual vector</a:t>
                </a:r>
                <a:r>
                  <a:rPr lang="ko-KR" altLang="en-US" sz="1200" dirty="0"/>
                  <a:t>를 다음 레벨 </a:t>
                </a:r>
                <a:r>
                  <a:rPr lang="en-US" altLang="ko-KR" sz="1200" dirty="0"/>
                  <a:t>codebook</a:t>
                </a:r>
                <a:r>
                  <a:rPr lang="ko-KR" altLang="en-US" sz="1200" dirty="0"/>
                  <a:t>에서 다시 가장 가까운 벡터와 비교하여 이를 반복</a:t>
                </a:r>
                <a:r>
                  <a:rPr lang="en-US" altLang="ko-KR" sz="1200" dirty="0"/>
                  <a:t>. </a:t>
                </a:r>
                <a:r>
                  <a:rPr lang="ko-KR" altLang="en-US" sz="1200" dirty="0"/>
                  <a:t>각 레벨에서 결정된 </a:t>
                </a:r>
                <a:r>
                  <a:rPr lang="en-US" altLang="ko-KR" sz="1200" dirty="0"/>
                  <a:t>semantic </a:t>
                </a:r>
                <a:r>
                  <a:rPr lang="ko-KR" altLang="en-US" sz="1200" dirty="0"/>
                  <a:t>코드들이 최종 </a:t>
                </a:r>
                <a:r>
                  <a:rPr lang="en-US" altLang="ko-KR" sz="1200" dirty="0"/>
                  <a:t>Semantic ID </a:t>
                </a:r>
                <a:r>
                  <a:rPr lang="ko-KR" altLang="en-US" sz="1200" dirty="0" err="1"/>
                  <a:t>튜플을</a:t>
                </a:r>
                <a:r>
                  <a:rPr lang="ko-KR" altLang="en-US" sz="1200" dirty="0"/>
                  <a:t> 구성</a:t>
                </a:r>
                <a:r>
                  <a:rPr lang="en-US" altLang="ko-KR" sz="1200" dirty="0"/>
                  <a:t>.</a:t>
                </a:r>
              </a:p>
              <a:p>
                <a:pPr marL="257175" indent="-257175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altLang="ko-KR" sz="1200" dirty="0"/>
                  <a:t>3</a:t>
                </a:r>
                <a:r>
                  <a:rPr lang="ko-KR" altLang="en-US" sz="1200" dirty="0"/>
                  <a:t>개의 </a:t>
                </a:r>
                <a:r>
                  <a:rPr lang="en-US" altLang="ko-KR" sz="1200" dirty="0"/>
                  <a:t>codebook</a:t>
                </a:r>
                <a:r>
                  <a:rPr lang="ko-KR" altLang="en-US" sz="1200" dirty="0"/>
                  <a:t>을 거쳐 </a:t>
                </a:r>
                <a:r>
                  <a:rPr lang="en-US" altLang="ko-KR" sz="1200" dirty="0"/>
                  <a:t>"(7, 1, 4)"</a:t>
                </a:r>
                <a:r>
                  <a:rPr lang="ko-KR" altLang="en-US" sz="1200" dirty="0"/>
                  <a:t>가 </a:t>
                </a:r>
                <a:r>
                  <a:rPr lang="en-US" altLang="ko-KR" sz="1200" dirty="0"/>
                  <a:t>Semantic ID</a:t>
                </a:r>
                <a:r>
                  <a:rPr lang="ko-KR" altLang="en-US" sz="1200" dirty="0"/>
                  <a:t>로 생성됨</a:t>
                </a:r>
                <a:r>
                  <a:rPr lang="en-US" altLang="ko-KR" sz="1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B0BF72-AC59-39EA-6A45-1FC026A3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81" y="3465632"/>
                <a:ext cx="8220075" cy="1401281"/>
              </a:xfrm>
              <a:prstGeom prst="rect">
                <a:avLst/>
              </a:prstGeom>
              <a:blipFill>
                <a:blip r:embed="rId4"/>
                <a:stretch>
                  <a:fillRect b="-2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90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3"/>
          <p:cNvSpPr txBox="1"/>
          <p:nvPr/>
        </p:nvSpPr>
        <p:spPr>
          <a:xfrm>
            <a:off x="523225" y="1826125"/>
            <a:ext cx="69072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</a:t>
            </a:r>
            <a:endParaRPr sz="6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33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AI파트_2팀 방가연</a:t>
            </a:r>
            <a:endParaRPr sz="1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3"/>
          <p:cNvSpPr txBox="1"/>
          <p:nvPr/>
        </p:nvSpPr>
        <p:spPr>
          <a:xfrm>
            <a:off x="1266443" y="6294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EC86-45F1-AFE6-1255-9080ED63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83071F-A33A-1322-4D37-AC990814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76" y="587085"/>
            <a:ext cx="4286250" cy="171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ECC5F-7F90-6D87-59E6-14AEEC7F9786}"/>
                  </a:ext>
                </a:extLst>
              </p:cNvPr>
              <p:cNvSpPr txBox="1"/>
              <p:nvPr/>
            </p:nvSpPr>
            <p:spPr>
              <a:xfrm>
                <a:off x="276225" y="2301586"/>
                <a:ext cx="8586788" cy="303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Semantic embedding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(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𝑧</m:t>
                    </m:r>
                    <m: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는 최초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encoder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350" i="1" kern="100" dirty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(</m:t>
                    </m:r>
                    <m:r>
                      <a:rPr lang="en-US" altLang="ko-KR" sz="1050" i="1" kern="100">
                        <a:latin typeface="Cambria Math" panose="02040503050406030204" pitchFamily="18" charset="0"/>
                        <a:cs typeface="Cordia New" panose="020B0304020202020204" pitchFamily="34" charset="-34"/>
                      </a:rPr>
                      <m:t>ℰ</m:t>
                    </m:r>
                    <m:r>
                      <m:rPr>
                        <m:lit/>
                      </m:rPr>
                      <a:rPr lang="en-US" altLang="ko-KR" sz="1350" i="1" kern="100" dirty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를 통해 얻는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embedding </a:t>
                </a: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임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:</a:t>
                </a:r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𝑧</m:t>
                      </m:r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≔</m:t>
                      </m:r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ℰ</m:t>
                      </m:r>
                      <m:d>
                        <m:d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𝑥</m:t>
                          </m:r>
                        </m:e>
                      </m:d>
                      <m:r>
                        <a:rPr lang="en-US" altLang="ko-KR" sz="1350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 </m:t>
                      </m:r>
                      <m:d>
                        <m:d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𝑒𝑛𝑐𝑜𝑑𝑒𝑟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에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의해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얻어진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𝑒𝑚𝑏𝑒𝑑𝑑𝑖𝑛𝑔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벡터</m:t>
                          </m:r>
                        </m:e>
                      </m:d>
                    </m:oMath>
                  </m:oMathPara>
                </a14:m>
                <a:endParaRPr lang="en-US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레벨별로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</a:t>
                </a:r>
                <a:r>
                  <a:rPr lang="ko-KR" altLang="en-US" sz="135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잔차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(</m:t>
                    </m:r>
                    <m:sSub>
                      <m:sSubPr>
                        <m:ctrlPr>
                          <a:rPr lang="ko-KR" altLang="ko-KR" sz="135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𝑟</m:t>
                        </m:r>
                      </m:e>
                      <m:sub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가 점진적으로 계산됨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:</a:t>
                </a:r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레벨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d = 0</a:t>
                </a: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인 초기에는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:</a:t>
                </a:r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</m:sSub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≔</m:t>
                      </m:r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𝑧</m:t>
                      </m:r>
                    </m:oMath>
                  </m:oMathPara>
                </a14:m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레벨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d</a:t>
                </a: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에서 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350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odebook</m:t>
                    </m:r>
                    <m:r>
                      <a:rPr lang="en-US" altLang="ko-KR" sz="1350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(</m:t>
                    </m:r>
                    <m:sSub>
                      <m:sSubPr>
                        <m:ctrlPr>
                          <a:rPr lang="ko-KR" altLang="ko-KR" sz="135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𝐶</m:t>
                        </m:r>
                      </m:e>
                      <m:sub>
                        <m:r>
                          <a:rPr lang="en-US" altLang="ko-KR" sz="135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m:rPr>
                        <m:lit/>
                      </m:rPr>
                      <a:rPr lang="en-US" altLang="ko-KR" sz="135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 </a:t>
                </a:r>
                <a:r>
                  <a:rPr lang="ko-KR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는 다음과 같이 정의됨</a:t>
                </a:r>
                <a:r>
                  <a:rPr lang="en-US" altLang="ko-KR" sz="135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Cordia New" panose="020B0304020202020204" pitchFamily="34" charset="-34"/>
                  </a:rPr>
                  <a:t>:</a:t>
                </a:r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≔</m:t>
                      </m:r>
                      <m:r>
                        <m:rPr>
                          <m:lit/>
                        </m:rPr>
                        <a:rPr lang="en-US" altLang="ko-KR" sz="135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{</m:t>
                      </m:r>
                      <m:sSub>
                        <m:sSub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}</m:t>
                          </m:r>
                        </m:e>
                        <m:sub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𝑘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Cordia New" panose="020B0304020202020204" pitchFamily="34" charset="-34"/>
                        </a:rPr>
                        <m:t> </m:t>
                      </m:r>
                      <m:d>
                        <m:dPr>
                          <m:ctrlPr>
                            <a:rPr lang="ko-KR" altLang="ko-KR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rdia New" panose="020B0304020202020204" pitchFamily="34" charset="-34"/>
                                </a:rPr>
                                <m:t> </m:t>
                              </m:r>
                              <m:r>
                                <a:rPr lang="en-US" altLang="ko-KR" sz="135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Cordia New" panose="020B0304020202020204" pitchFamily="34" charset="-34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35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Cordia New" panose="020B0304020202020204" pitchFamily="34" charset="-34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: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𝑑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번째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𝑐𝑜𝑑𝑒𝑏𝑜𝑜𝑘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의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𝑘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번째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𝑒𝑚𝑏𝑒𝑑𝑑𝑖𝑛𝑔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ko-KR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벡터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, 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𝐾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:</m:t>
                          </m:r>
                          <m:r>
                            <a:rPr lang="en-US" altLang="ko-KR" sz="13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𝑐𝑜𝑑𝑒𝑏𝑜𝑜𝑘</m:t>
                          </m:r>
                          <m:r>
                            <a:rPr lang="ko-KR" altLang="en-US" sz="10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의</m:t>
                          </m:r>
                          <m:r>
                            <a:rPr lang="en-US" altLang="ko-KR" sz="10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 </m:t>
                          </m:r>
                          <m:r>
                            <a:rPr lang="ko-KR" altLang="en-US" sz="105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Cordia New" panose="020B0304020202020204" pitchFamily="34" charset="-34"/>
                            </a:rPr>
                            <m:t>크기</m:t>
                          </m:r>
                        </m:e>
                      </m:d>
                    </m:oMath>
                  </m:oMathPara>
                </a14:m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endParaRPr lang="ko-KR" altLang="ko-KR" sz="135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ECC5F-7F90-6D87-59E6-14AEEC7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2301586"/>
                <a:ext cx="8586788" cy="3035831"/>
              </a:xfrm>
              <a:prstGeom prst="rect">
                <a:avLst/>
              </a:prstGeom>
              <a:blipFill>
                <a:blip r:embed="rId4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E85A8B9-000F-EE1F-3281-248AE6AAF21C}"/>
              </a:ext>
            </a:extLst>
          </p:cNvPr>
          <p:cNvSpPr txBox="1"/>
          <p:nvPr/>
        </p:nvSpPr>
        <p:spPr>
          <a:xfrm>
            <a:off x="211715" y="148504"/>
            <a:ext cx="8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en-US" altLang="ko-KR" sz="1800" dirty="0"/>
              <a:t>RQ_VAE(Residual Quantization Variational Autoencoder)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81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66C23-D5F7-9A4F-726A-7AE51079B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47953A-DF8E-1880-E310-C9E2A9E9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76" y="587085"/>
            <a:ext cx="4286250" cy="171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CBF6B8-903A-4A32-454E-715DD1DF769A}"/>
                  </a:ext>
                </a:extLst>
              </p:cNvPr>
              <p:cNvSpPr txBox="1"/>
              <p:nvPr/>
            </p:nvSpPr>
            <p:spPr>
              <a:xfrm>
                <a:off x="276225" y="2301585"/>
                <a:ext cx="8586788" cy="1785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200000"/>
                  </a:lnSpc>
                </a:pPr>
                <a:r>
                  <a:rPr lang="ko-KR" altLang="ko-KR" sz="1050" dirty="0"/>
                  <a:t>각 레벨</a:t>
                </a:r>
                <a:r>
                  <a:rPr lang="en-US" altLang="ko-KR" sz="1050" dirty="0"/>
                  <a:t> d</a:t>
                </a:r>
                <a:r>
                  <a:rPr lang="ko-KR" altLang="ko-KR" sz="1050" dirty="0"/>
                  <a:t>에서</a:t>
                </a:r>
                <a:r>
                  <a:rPr lang="en-US" altLang="ko-KR" sz="1050" dirty="0"/>
                  <a:t> residual vector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050" dirty="0"/>
                  <a:t>를 </a:t>
                </a:r>
                <a:r>
                  <a:rPr lang="en-US" altLang="ko-KR" sz="1050" dirty="0"/>
                  <a:t>codebook</a:t>
                </a:r>
                <a:r>
                  <a:rPr lang="ko-KR" altLang="ko-KR" sz="105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50" dirty="0"/>
                  <a:t> </a:t>
                </a:r>
                <a:r>
                  <a:rPr lang="ko-KR" altLang="ko-KR" sz="1050" dirty="0"/>
                  <a:t>내 가장 가까운 벡터로 </a:t>
                </a:r>
                <a:r>
                  <a:rPr lang="ko-KR" altLang="ko-KR" sz="1050" dirty="0" err="1"/>
                  <a:t>양자화함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05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ko-KR" sz="1050" dirty="0"/>
              </a:p>
              <a:p>
                <a:pPr latinLnBrk="0">
                  <a:lnSpc>
                    <a:spcPct val="200000"/>
                  </a:lnSpc>
                </a:pPr>
                <a:r>
                  <a:rPr lang="ko-KR" altLang="ko-KR" sz="1050" dirty="0"/>
                  <a:t>다음 </a:t>
                </a:r>
                <a:r>
                  <a:rPr lang="ko-KR" altLang="ko-KR" sz="1050" dirty="0" err="1"/>
                  <a:t>잔차</a:t>
                </a:r>
                <a:r>
                  <a:rPr lang="en-US" altLang="ko-KR" sz="1050" dirty="0"/>
                  <a:t>(residual)</a:t>
                </a:r>
                <a:r>
                  <a:rPr lang="ko-KR" altLang="ko-KR" sz="1050" dirty="0"/>
                  <a:t>은 현</a:t>
                </a:r>
                <a:r>
                  <a:rPr lang="en-US" altLang="ko-KR" sz="1050" dirty="0"/>
                  <a:t> residual</a:t>
                </a:r>
                <a:r>
                  <a:rPr lang="ko-KR" altLang="ko-KR" sz="1050" dirty="0"/>
                  <a:t>에서 선택한 </a:t>
                </a:r>
                <a:r>
                  <a:rPr lang="en-US" altLang="ko-KR" sz="1050" dirty="0"/>
                  <a:t>codebook</a:t>
                </a:r>
                <a:r>
                  <a:rPr lang="ko-KR" altLang="ko-KR" sz="1050" dirty="0"/>
                  <a:t> 벡터를 빼서 계산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ko-KR" sz="1050" dirty="0"/>
              </a:p>
              <a:p>
                <a:pPr latinLnBrk="0">
                  <a:lnSpc>
                    <a:spcPct val="200000"/>
                  </a:lnSpc>
                </a:pPr>
                <a:r>
                  <a:rPr lang="ko-KR" altLang="ko-KR" sz="1050" dirty="0"/>
                  <a:t>이 과정을 반복하여 총</a:t>
                </a:r>
                <a:r>
                  <a:rPr lang="en-US" altLang="ko-KR" sz="1050" dirty="0"/>
                  <a:t> m</a:t>
                </a:r>
                <a:r>
                  <a:rPr lang="ko-KR" altLang="ko-KR" sz="1050" dirty="0"/>
                  <a:t>개의 코드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050" dirty="0"/>
                  <a:t>를 얻</a:t>
                </a:r>
                <a:r>
                  <a:rPr lang="ko-KR" altLang="en-US" sz="1050" dirty="0"/>
                  <a:t>는다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CBF6B8-903A-4A32-454E-715DD1DF7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2301585"/>
                <a:ext cx="8586788" cy="1785361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65F604-A4D2-2C84-CCB7-EC98C499D213}"/>
              </a:ext>
            </a:extLst>
          </p:cNvPr>
          <p:cNvSpPr txBox="1"/>
          <p:nvPr/>
        </p:nvSpPr>
        <p:spPr>
          <a:xfrm>
            <a:off x="211715" y="148504"/>
            <a:ext cx="8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en-US" altLang="ko-KR" sz="1800" dirty="0"/>
              <a:t>RQ_VAE(Residual Quantization Variational Autoencoder)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718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9CFC-6862-B0DC-8888-BDE9F754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EF41B-9483-08F2-F0B8-840728FB36D8}"/>
                  </a:ext>
                </a:extLst>
              </p:cNvPr>
              <p:cNvSpPr txBox="1"/>
              <p:nvPr/>
            </p:nvSpPr>
            <p:spPr>
              <a:xfrm>
                <a:off x="278606" y="658772"/>
                <a:ext cx="8586788" cy="3464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:r>
                  <a:rPr lang="ko-KR" altLang="ko-KR" sz="1050" dirty="0"/>
                  <a:t>양자화된 최종 벡터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050" dirty="0"/>
                  <a:t>는 이렇게 정</a:t>
                </a:r>
                <a:r>
                  <a:rPr lang="ko-KR" altLang="en-US" sz="1050" dirty="0"/>
                  <a:t>의할 수 있음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ko-KR" altLang="ko-KR" sz="1050" dirty="0"/>
              </a:p>
              <a:p>
                <a:pPr latinLnBrk="0"/>
                <a:r>
                  <a:rPr lang="en-US" altLang="ko-KR" sz="1050" dirty="0"/>
                  <a:t>- </a:t>
                </a:r>
                <a:r>
                  <a:rPr lang="ko-KR" altLang="ko-KR" sz="1050" dirty="0"/>
                  <a:t>이후</a:t>
                </a:r>
                <a:r>
                  <a:rPr lang="en-US" altLang="ko-KR" sz="1050" dirty="0"/>
                  <a:t> decoder</a:t>
                </a:r>
                <a:r>
                  <a:rPr lang="ko-KR" altLang="ko-KR" sz="1050" dirty="0"/>
                  <a:t>는 이 벡터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050" dirty="0"/>
                  <a:t>를 받아 원래 아이템 특징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50" dirty="0"/>
                  <a:t> </a:t>
                </a:r>
                <a:r>
                  <a:rPr lang="ko-KR" altLang="ko-KR" sz="1050" dirty="0"/>
                  <a:t>를 복원</a:t>
                </a:r>
                <a:r>
                  <a:rPr lang="en-US" altLang="ko-KR" sz="1050" dirty="0"/>
                  <a:t>(</a:t>
                </a:r>
                <a:r>
                  <a:rPr lang="ko-KR" altLang="ko-KR" sz="1050" dirty="0"/>
                  <a:t>재구성</a:t>
                </a:r>
                <a:r>
                  <a:rPr lang="en-US" altLang="ko-KR" sz="1050" dirty="0"/>
                  <a:t>).</a:t>
                </a:r>
                <a:endParaRPr lang="ko-KR" altLang="ko-KR" sz="1050" dirty="0"/>
              </a:p>
              <a:p>
                <a:pPr latinLnBrk="0"/>
                <a:endParaRPr lang="en-US" altLang="ko-KR" sz="1050" dirty="0"/>
              </a:p>
              <a:p>
                <a:pPr latinLnBrk="0"/>
                <a:r>
                  <a:rPr lang="en-US" altLang="ko-KR" sz="1050" dirty="0"/>
                  <a:t>RQ-VAE</a:t>
                </a:r>
                <a:r>
                  <a:rPr lang="ko-KR" altLang="ko-KR" sz="1050" dirty="0"/>
                  <a:t>의 손실함수</a:t>
                </a:r>
                <a:r>
                  <a:rPr lang="en-US" altLang="ko-KR" sz="1050" dirty="0"/>
                  <a:t>(Loss Function):</a:t>
                </a:r>
                <a:endParaRPr lang="ko-KR" altLang="ko-KR" sz="1050" dirty="0"/>
              </a:p>
              <a:p>
                <a:pPr latinLnBrk="0"/>
                <a:r>
                  <a:rPr lang="en-US" altLang="ko-KR" sz="1050" dirty="0"/>
                  <a:t>RQ-VAE</a:t>
                </a:r>
                <a:r>
                  <a:rPr lang="ko-KR" altLang="ko-KR" sz="1050" dirty="0"/>
                  <a:t>는 크게</a:t>
                </a:r>
                <a:r>
                  <a:rPr lang="en-US" altLang="ko-KR" sz="1050" dirty="0"/>
                  <a:t> 2</a:t>
                </a:r>
                <a:r>
                  <a:rPr lang="ko-KR" altLang="ko-KR" sz="1050" dirty="0"/>
                  <a:t>개의 항으로 이루어진 손실함수를 사용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𝓇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ℯ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𝒸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ℴ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𝓃</m:t>
                          </m:r>
                        </m:sub>
                      </m:sSub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𝓇𝓆𝓋𝒶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ℯ</m:t>
                          </m:r>
                        </m:sub>
                      </m:sSub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ko-KR" sz="1050" dirty="0"/>
              </a:p>
              <a:p>
                <a:pPr latinLnBrk="0"/>
                <a:r>
                  <a:rPr lang="ko-KR" altLang="ko-KR" sz="1050" dirty="0"/>
                  <a:t>이때</a:t>
                </a:r>
                <a:r>
                  <a:rPr lang="en-US" altLang="ko-KR" sz="1050" dirty="0"/>
                  <a:t>, </a:t>
                </a:r>
                <a:r>
                  <a:rPr lang="ko-KR" altLang="ko-KR" sz="1050" dirty="0"/>
                  <a:t>각 항의 정의는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/>
                <a:r>
                  <a:rPr lang="ko-KR" altLang="ko-KR" sz="1050" dirty="0"/>
                  <a:t>① 재구성 손실</a:t>
                </a:r>
                <a:r>
                  <a:rPr lang="en-US" altLang="ko-KR" sz="1050" dirty="0"/>
                  <a:t>(Reconstruction loss,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𝓇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ℯ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𝒸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ℴ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𝓃</m:t>
                        </m:r>
                      </m:sub>
                    </m:sSub>
                  </m:oMath>
                </a14:m>
                <a:r>
                  <a:rPr lang="en-US" altLang="ko-KR" sz="1050" dirty="0"/>
                  <a:t>)</a:t>
                </a:r>
                <a:endParaRPr lang="ko-KR" altLang="ko-KR" sz="1050" dirty="0"/>
              </a:p>
              <a:p>
                <a:pPr latinLnBrk="0"/>
                <a:r>
                  <a:rPr lang="en-US" altLang="ko-KR" sz="1050" dirty="0"/>
                  <a:t>- </a:t>
                </a:r>
                <a:r>
                  <a:rPr lang="ko-KR" altLang="ko-KR" sz="1050" dirty="0"/>
                  <a:t>원래 입력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050" dirty="0"/>
                  <a:t>를</a:t>
                </a:r>
                <a:r>
                  <a:rPr lang="en-US" altLang="ko-KR" sz="1050" dirty="0"/>
                  <a:t> decoder</a:t>
                </a:r>
                <a:r>
                  <a:rPr lang="ko-KR" altLang="ko-KR" sz="1050" dirty="0"/>
                  <a:t>가 재구성한 결과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altLang="ko-KR" sz="105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lit/>
                          </m:rPr>
                          <a:rPr lang="en-US" altLang="ko-KR" sz="10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ko-KR" sz="1050" dirty="0"/>
                  <a:t>와의 차이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𝓇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ℯ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𝒸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ℴ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𝓃</m:t>
                          </m:r>
                        </m:sub>
                      </m:sSub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sz="1050" dirty="0"/>
              </a:p>
              <a:p>
                <a:pPr latinLnBrk="0"/>
                <a:r>
                  <a:rPr lang="ko-KR" altLang="ko-KR" sz="1050" dirty="0"/>
                  <a:t>②</a:t>
                </a:r>
                <a:r>
                  <a:rPr lang="en-US" altLang="ko-KR" sz="1050" dirty="0"/>
                  <a:t> RQ-VAE</a:t>
                </a:r>
                <a:r>
                  <a:rPr lang="ko-KR" altLang="ko-KR" sz="1050" dirty="0"/>
                  <a:t>에 사용되는 양자화 손실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𝓇𝓆𝓋𝒶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ℯ</m:t>
                            </m:r>
                          </m:sub>
                        </m:sSub>
                      </m:e>
                    </m:d>
                    <m:r>
                      <a:rPr lang="en-US" altLang="ko-KR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ko-KR" altLang="ko-KR" sz="1050" dirty="0"/>
              </a:p>
              <a:p>
                <a:pPr latinLnBrk="0"/>
                <a:r>
                  <a:rPr lang="en-US" altLang="ko-KR" sz="1050" dirty="0"/>
                  <a:t>- </a:t>
                </a:r>
                <a:r>
                  <a:rPr lang="ko-KR" altLang="ko-KR" sz="1050" dirty="0"/>
                  <a:t>양자화될 때의</a:t>
                </a:r>
                <a:r>
                  <a:rPr lang="en-US" altLang="ko-KR" sz="1050" dirty="0"/>
                  <a:t> residual vector</a:t>
                </a:r>
                <a:r>
                  <a:rPr lang="ko-KR" altLang="ko-KR" sz="1050" dirty="0"/>
                  <a:t>와 선택된 </a:t>
                </a:r>
                <a:r>
                  <a:rPr lang="en-US" altLang="ko-KR" sz="1050" dirty="0"/>
                  <a:t>codebook vector</a:t>
                </a:r>
                <a:r>
                  <a:rPr lang="ko-KR" altLang="ko-KR" sz="1050" dirty="0"/>
                  <a:t>와의 차이를 줄이기 위한 손실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𝓇𝓆𝓋𝒶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ℯ</m:t>
                          </m:r>
                        </m:sub>
                      </m:sSub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lit/>
                                </m:r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sSup>
                                <m:sSup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05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m:rPr>
                                  <m:lit/>
                                </m:r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5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5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ko-KR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ko-KR" altLang="ko-KR" sz="1050" dirty="0"/>
              </a:p>
              <a:p>
                <a:pPr latinLnBrk="0"/>
                <a:r>
                  <a:rPr lang="ko-KR" altLang="ko-KR" sz="1050" dirty="0"/>
                  <a:t>여기서 </a:t>
                </a:r>
              </a:p>
              <a:p>
                <a:pPr latinLnBrk="0"/>
                <a:r>
                  <a:rPr lang="en-US" altLang="ko-KR" sz="1050" dirty="0"/>
                  <a:t>-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𝑠𝑔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5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050" dirty="0"/>
                  <a:t> stop gradient </a:t>
                </a:r>
                <a:r>
                  <a:rPr lang="ko-KR" altLang="ko-KR" sz="1050" dirty="0"/>
                  <a:t>연산으로</a:t>
                </a:r>
                <a:r>
                  <a:rPr lang="en-US" altLang="ko-KR" sz="1050" dirty="0"/>
                  <a:t>, gradient</a:t>
                </a:r>
                <a:r>
                  <a:rPr lang="ko-KR" altLang="ko-KR" sz="1050" dirty="0"/>
                  <a:t>가 계산될 때 내부 미분을 중단시키는 함수</a:t>
                </a:r>
              </a:p>
              <a:p>
                <a:pPr latinLnBrk="0"/>
                <a:r>
                  <a:rPr lang="en-US" altLang="ko-KR" sz="1050" dirty="0"/>
                  <a:t>-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50">
                        <a:latin typeface="Cambria Math" panose="02040503050406030204" pitchFamily="18" charset="0"/>
                      </a:rPr>
                      <m:t>β</m:t>
                    </m:r>
                    <m:r>
                      <m:rPr>
                        <m:lit/>
                      </m:rP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050" dirty="0"/>
                  <a:t> </a:t>
                </a:r>
                <a:r>
                  <a:rPr lang="ko-KR" altLang="ko-KR" sz="1050" dirty="0"/>
                  <a:t>양자화 항의 비중을 조절하기 위한 </a:t>
                </a:r>
                <a:r>
                  <a:rPr lang="en-US" altLang="ko-KR" sz="1050" dirty="0"/>
                  <a:t>hyperparameter</a:t>
                </a:r>
                <a:endParaRPr lang="ko-KR" altLang="ko-KR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EF41B-9483-08F2-F0B8-840728FB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6" y="658772"/>
                <a:ext cx="8586788" cy="3464988"/>
              </a:xfrm>
              <a:prstGeom prst="rect">
                <a:avLst/>
              </a:prstGeom>
              <a:blipFill>
                <a:blip r:embed="rId3"/>
                <a:stretch>
                  <a:fillRect t="-9507" b="-7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8C3A0E-DDEA-2EDC-7F60-BA2FDF401E4A}"/>
              </a:ext>
            </a:extLst>
          </p:cNvPr>
          <p:cNvSpPr txBox="1"/>
          <p:nvPr/>
        </p:nvSpPr>
        <p:spPr>
          <a:xfrm>
            <a:off x="211715" y="148504"/>
            <a:ext cx="8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en-US" altLang="ko-KR" sz="1800" dirty="0"/>
              <a:t>RQ_VAE(Residual Quantization Variational Autoencoder)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960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5137-23F9-5D30-F8D6-0BF35A80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DA6DC-CA1F-8EAE-9DBA-E6E610B2F283}"/>
                  </a:ext>
                </a:extLst>
              </p:cNvPr>
              <p:cNvSpPr txBox="1"/>
              <p:nvPr/>
            </p:nvSpPr>
            <p:spPr>
              <a:xfrm>
                <a:off x="278606" y="1154896"/>
                <a:ext cx="8586788" cy="2273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r>
                  <a:rPr lang="ko-KR" altLang="ko-KR" sz="1050" dirty="0" err="1"/>
                  <a:t>코드북</a:t>
                </a:r>
                <a:r>
                  <a:rPr lang="ko-KR" altLang="ko-KR" sz="1050" dirty="0"/>
                  <a:t> 초기화 및 잠재적 문제 해결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>
                  <a:lnSpc>
                    <a:spcPct val="150000"/>
                  </a:lnSpc>
                </a:pPr>
                <a:r>
                  <a:rPr lang="en-US" altLang="ko-KR" sz="1050" dirty="0"/>
                  <a:t>- RQ-VAE </a:t>
                </a:r>
                <a:r>
                  <a:rPr lang="ko-KR" altLang="ko-KR" sz="1050" dirty="0"/>
                  <a:t>학습 중 </a:t>
                </a:r>
                <a:r>
                  <a:rPr lang="ko-KR" altLang="ko-KR" sz="1050" dirty="0" err="1"/>
                  <a:t>코드북</a:t>
                </a:r>
                <a:r>
                  <a:rPr lang="en-US" altLang="ko-KR" sz="1050" dirty="0"/>
                  <a:t>(codebook collapse)</a:t>
                </a:r>
                <a:r>
                  <a:rPr lang="ko-KR" altLang="ko-KR" sz="1050" dirty="0"/>
                  <a:t>이 고정된 소수의 코드벡터에 </a:t>
                </a:r>
                <a:r>
                  <a:rPr lang="ko-KR" altLang="ko-KR" sz="1050" dirty="0" err="1"/>
                  <a:t>맵핑되는</a:t>
                </a:r>
                <a:r>
                  <a:rPr lang="ko-KR" altLang="ko-KR" sz="1050" dirty="0"/>
                  <a:t> 문제를 방지하기 위해</a:t>
                </a:r>
                <a:r>
                  <a:rPr lang="en-US" altLang="ko-KR" sz="1050" dirty="0"/>
                  <a:t> K-means </a:t>
                </a:r>
                <a:r>
                  <a:rPr lang="ko-KR" altLang="ko-KR" sz="1050" dirty="0"/>
                  <a:t>클러스터링 기반으로 </a:t>
                </a:r>
                <a:r>
                  <a:rPr lang="en-US" altLang="ko-KR" sz="1050" dirty="0"/>
                  <a:t>codebook</a:t>
                </a:r>
                <a:r>
                  <a:rPr lang="ko-KR" altLang="ko-KR" sz="1050" dirty="0"/>
                  <a:t>을 초기화</a:t>
                </a:r>
                <a:r>
                  <a:rPr lang="en-US" altLang="ko-KR" sz="1050" dirty="0"/>
                  <a:t>. (</a:t>
                </a:r>
                <a:r>
                  <a:rPr lang="ko-KR" altLang="ko-KR" sz="1050" dirty="0"/>
                  <a:t>초기 값 기준을</a:t>
                </a:r>
                <a:r>
                  <a:rPr lang="en-US" altLang="ko-KR" sz="1050" dirty="0"/>
                  <a:t> K-means</a:t>
                </a:r>
                <a:r>
                  <a:rPr lang="ko-KR" altLang="ko-KR" sz="1050" dirty="0"/>
                  <a:t>를 통해 결정</a:t>
                </a:r>
                <a:r>
                  <a:rPr lang="en-US" altLang="ko-KR" sz="1050" dirty="0"/>
                  <a:t>).</a:t>
                </a:r>
                <a:endParaRPr lang="ko-KR" altLang="ko-KR" sz="1050" dirty="0"/>
              </a:p>
              <a:p>
                <a:pPr latinLnBrk="0">
                  <a:lnSpc>
                    <a:spcPct val="150000"/>
                  </a:lnSpc>
                </a:pPr>
                <a:r>
                  <a:rPr lang="en-US" altLang="ko-KR" sz="1050" dirty="0"/>
                  <a:t> </a:t>
                </a:r>
                <a:endParaRPr lang="ko-KR" altLang="ko-KR" sz="1050" dirty="0"/>
              </a:p>
              <a:p>
                <a:pPr latinLnBrk="0">
                  <a:lnSpc>
                    <a:spcPct val="150000"/>
                  </a:lnSpc>
                </a:pPr>
                <a:r>
                  <a:rPr lang="ko-KR" altLang="ko-KR" sz="1050" dirty="0"/>
                  <a:t>충돌 문제 해결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marL="214313" indent="-214313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050" dirty="0"/>
                  <a:t>Semantic ID</a:t>
                </a:r>
                <a:r>
                  <a:rPr lang="ko-KR" altLang="ko-KR" sz="1050" dirty="0"/>
                  <a:t>의 충돌</a:t>
                </a:r>
                <a:r>
                  <a:rPr lang="en-US" altLang="ko-KR" sz="1050" dirty="0"/>
                  <a:t> </a:t>
                </a:r>
                <a:r>
                  <a:rPr lang="ko-KR" altLang="ko-KR" sz="1050" dirty="0"/>
                  <a:t>해결 방법은 아래와 같이 표현</a:t>
                </a:r>
                <a:r>
                  <a:rPr lang="ko-KR" altLang="en-US" sz="1050" dirty="0"/>
                  <a:t>할 수 있음</a:t>
                </a:r>
                <a:r>
                  <a:rPr lang="en-US" altLang="ko-KR" sz="1050" dirty="0"/>
                  <a:t>. </a:t>
                </a:r>
              </a:p>
              <a:p>
                <a:pPr marL="214313" indent="-214313">
                  <a:lnSpc>
                    <a:spcPct val="150000"/>
                  </a:lnSpc>
                  <a:buFontTx/>
                  <a:buChar char="-"/>
                </a:pPr>
                <a:r>
                  <a:rPr lang="ko-KR" altLang="ko-KR" sz="1050" dirty="0"/>
                  <a:t>기본</a:t>
                </a:r>
                <a:r>
                  <a:rPr lang="en-US" altLang="ko-KR" sz="1050" dirty="0"/>
                  <a:t> Semantic ID </a:t>
                </a:r>
                <a:r>
                  <a:rPr lang="ko-KR" altLang="ko-KR" sz="1050" dirty="0" err="1"/>
                  <a:t>튜플은</a:t>
                </a:r>
                <a:r>
                  <a:rPr lang="ko-KR" altLang="ko-KR" sz="1050" dirty="0"/>
                  <a:t> 길이</a:t>
                </a:r>
                <a:r>
                  <a:rPr lang="en-US" altLang="ko-KR" sz="1050" dirty="0"/>
                  <a:t> m</a:t>
                </a:r>
                <a:r>
                  <a:rPr lang="ko-KR" altLang="ko-KR" sz="1050" dirty="0"/>
                  <a:t>이며</a:t>
                </a:r>
                <a:r>
                  <a:rPr lang="en-US" altLang="ko-KR" sz="1050" dirty="0"/>
                  <a:t>, </a:t>
                </a:r>
                <a:r>
                  <a:rPr lang="ko-KR" altLang="ko-KR" sz="1050" dirty="0"/>
                  <a:t>충돌되는 경우</a:t>
                </a:r>
                <a:r>
                  <a:rPr lang="en-US" altLang="ko-KR" sz="1050" dirty="0"/>
                  <a:t> indexing</a:t>
                </a:r>
                <a:r>
                  <a:rPr lang="ko-KR" altLang="ko-KR" sz="1050" dirty="0"/>
                  <a:t>을 위해 길이가</a:t>
                </a:r>
                <a:r>
                  <a:rPr lang="en-US" altLang="ko-KR" sz="1050" dirty="0"/>
                  <a:t> m+1</a:t>
                </a:r>
                <a:r>
                  <a:rPr lang="ko-KR" altLang="ko-KR" sz="1050" dirty="0"/>
                  <a:t>이 될 수 있도록 새로운 인덱스를 추가적으로 부여</a:t>
                </a:r>
                <a:r>
                  <a:rPr lang="en-US" altLang="ko-KR" sz="1050" dirty="0"/>
                  <a:t>:</a:t>
                </a:r>
                <a:endParaRPr lang="ko-KR" altLang="ko-KR" sz="1050" dirty="0"/>
              </a:p>
              <a:p>
                <a:pPr latinLnBrk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ko-KR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ko-KR" altLang="ko-KR" sz="1050" dirty="0"/>
              </a:p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200" dirty="0"/>
                  <a:t>(</a:t>
                </a:r>
                <a:r>
                  <a:rPr lang="en-US" altLang="ko-KR" sz="1200" dirty="0" err="1"/>
                  <a:t>i</a:t>
                </a:r>
                <a:r>
                  <a:rPr lang="ko-KR" altLang="ko-KR" sz="1200" dirty="0"/>
                  <a:t>는 추가적인 충돌해결을 위한 구분용 인덱스 값</a:t>
                </a:r>
                <a:r>
                  <a:rPr lang="en-US" altLang="ko-KR" sz="1200" dirty="0"/>
                  <a:t>: 0, 1, 2,... )</a:t>
                </a:r>
                <a:endParaRPr lang="ko-KR" altLang="ko-KR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DA6DC-CA1F-8EAE-9DBA-E6E610B2F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6" y="1154896"/>
                <a:ext cx="8586788" cy="2273828"/>
              </a:xfrm>
              <a:prstGeom prst="rect">
                <a:avLst/>
              </a:prstGeom>
              <a:blipFill>
                <a:blip r:embed="rId3"/>
                <a:stretch>
                  <a:fillRect b="-1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F76B62-FF9B-6AE3-6AE9-71F98A96B6D7}"/>
              </a:ext>
            </a:extLst>
          </p:cNvPr>
          <p:cNvSpPr txBox="1"/>
          <p:nvPr/>
        </p:nvSpPr>
        <p:spPr>
          <a:xfrm>
            <a:off x="211715" y="148504"/>
            <a:ext cx="8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en-US" altLang="ko-KR" sz="1800" dirty="0"/>
              <a:t>RQ_VAE(Residual Quantization Variational Autoencoder)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057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845A-4222-9E23-2CEA-273C9F74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3AF94-933C-4007-1E7F-BE994C1E63E3}"/>
              </a:ext>
            </a:extLst>
          </p:cNvPr>
          <p:cNvSpPr txBox="1"/>
          <p:nvPr/>
        </p:nvSpPr>
        <p:spPr>
          <a:xfrm>
            <a:off x="211715" y="148504"/>
            <a:ext cx="522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4CDAC-3411-DD61-F39D-704793B8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7" y="997842"/>
            <a:ext cx="7659127" cy="31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1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9FEE-31A3-13D2-BF39-86787921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34DD1-B9D0-3642-28E0-2028D2E943AE}"/>
              </a:ext>
            </a:extLst>
          </p:cNvPr>
          <p:cNvSpPr txBox="1"/>
          <p:nvPr/>
        </p:nvSpPr>
        <p:spPr>
          <a:xfrm>
            <a:off x="211714" y="148504"/>
            <a:ext cx="618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Semantic ID </a:t>
            </a:r>
            <a:r>
              <a:rPr lang="ko-KR" altLang="en-US" sz="1800" dirty="0"/>
              <a:t>기반 </a:t>
            </a:r>
            <a:r>
              <a:rPr lang="en-US" altLang="ko-KR" sz="1800" dirty="0"/>
              <a:t>Generative Retrieval</a:t>
            </a:r>
            <a:endParaRPr lang="ko-KR" altLang="en-US" sz="1800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97C581A-AB9C-C921-E8DA-F14A7C738ACF}"/>
              </a:ext>
            </a:extLst>
          </p:cNvPr>
          <p:cNvGraphicFramePr/>
          <p:nvPr/>
        </p:nvGraphicFramePr>
        <p:xfrm>
          <a:off x="319088" y="587085"/>
          <a:ext cx="8429625" cy="4407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224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 </a:t>
            </a:r>
            <a:r>
              <a:rPr lang="ko-KR" altLang="en-US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실험</a:t>
            </a:r>
            <a:r>
              <a:rPr lang="en-US" altLang="ko-KR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(Experiments)</a:t>
            </a:r>
            <a:endParaRPr lang="en" sz="47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C68AD0-50E2-2A20-83B5-2F6BF3CDD001}"/>
              </a:ext>
            </a:extLst>
          </p:cNvPr>
          <p:cNvGrpSpPr/>
          <p:nvPr/>
        </p:nvGrpSpPr>
        <p:grpSpPr>
          <a:xfrm>
            <a:off x="5351133" y="1501980"/>
            <a:ext cx="2597113" cy="2676441"/>
            <a:chOff x="1766739" y="2059940"/>
            <a:chExt cx="5245112" cy="2676441"/>
          </a:xfrm>
          <a:solidFill>
            <a:srgbClr val="CCF6C5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AD42154-D578-04AF-D318-987C604F7ABC}"/>
                </a:ext>
              </a:extLst>
            </p:cNvPr>
            <p:cNvSpPr/>
            <p:nvPr/>
          </p:nvSpPr>
          <p:spPr>
            <a:xfrm>
              <a:off x="1766739" y="2059940"/>
              <a:ext cx="5245112" cy="7693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Beauty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30D2CD5-83E9-DDA5-6BB6-6A8A1D0DFE1F}"/>
                </a:ext>
              </a:extLst>
            </p:cNvPr>
            <p:cNvSpPr/>
            <p:nvPr/>
          </p:nvSpPr>
          <p:spPr>
            <a:xfrm>
              <a:off x="1766739" y="3967040"/>
              <a:ext cx="5245112" cy="7693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Toys and Games</a:t>
              </a:r>
              <a:endParaRPr lang="ko-KR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E47D83-C1EE-BF86-CE19-9A904414AA07}"/>
                </a:ext>
              </a:extLst>
            </p:cNvPr>
            <p:cNvSpPr/>
            <p:nvPr/>
          </p:nvSpPr>
          <p:spPr>
            <a:xfrm>
              <a:off x="1766739" y="3013490"/>
              <a:ext cx="5245112" cy="7693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Sports and Outdoors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BD30E9-74EF-8624-EC98-86150469F1BD}"/>
              </a:ext>
            </a:extLst>
          </p:cNvPr>
          <p:cNvSpPr/>
          <p:nvPr/>
        </p:nvSpPr>
        <p:spPr>
          <a:xfrm>
            <a:off x="1256171" y="2316832"/>
            <a:ext cx="2597113" cy="1046736"/>
          </a:xfrm>
          <a:prstGeom prst="roundRect">
            <a:avLst/>
          </a:prstGeom>
          <a:solidFill>
            <a:srgbClr val="FFE7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아마존 제품 리뷰 등 데이터셋의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 카테고리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0006F37D-D523-EE85-3FA4-CF9E6CF63B9C}"/>
              </a:ext>
            </a:extLst>
          </p:cNvPr>
          <p:cNvSpPr/>
          <p:nvPr/>
        </p:nvSpPr>
        <p:spPr>
          <a:xfrm>
            <a:off x="4409680" y="1777007"/>
            <a:ext cx="941453" cy="2126386"/>
          </a:xfrm>
          <a:prstGeom prst="lef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88DB89-2C7B-2E39-6D5D-E8845F3FDEB1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 flipV="1">
            <a:off x="3853284" y="2840200"/>
            <a:ext cx="14978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96B6A462-59DD-B729-C839-393C656B2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47315360-EE4E-3877-BEC3-11E93F778295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 </a:t>
            </a:r>
            <a:r>
              <a:rPr lang="ko-KR" altLang="en-US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실험</a:t>
            </a:r>
            <a:r>
              <a:rPr lang="en-US" altLang="ko-KR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 (Experiments)</a:t>
            </a:r>
            <a:endParaRPr lang="en" sz="47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9196BA-3481-DF80-C617-5F442E14D66F}"/>
              </a:ext>
            </a:extLst>
          </p:cNvPr>
          <p:cNvGrpSpPr/>
          <p:nvPr/>
        </p:nvGrpSpPr>
        <p:grpSpPr>
          <a:xfrm>
            <a:off x="5351133" y="1875834"/>
            <a:ext cx="2597113" cy="1928731"/>
            <a:chOff x="1766739" y="2807650"/>
            <a:chExt cx="5245112" cy="1928731"/>
          </a:xfrm>
          <a:solidFill>
            <a:srgbClr val="CCF6C5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5D3E090-D066-C081-2F0F-3892AB78BAAC}"/>
                </a:ext>
              </a:extLst>
            </p:cNvPr>
            <p:cNvSpPr/>
            <p:nvPr/>
          </p:nvSpPr>
          <p:spPr>
            <a:xfrm>
              <a:off x="1766739" y="2807650"/>
              <a:ext cx="5245112" cy="7693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+mj-ea"/>
                  <a:ea typeface="+mj-ea"/>
                </a:rPr>
                <a:t>Recall@K</a:t>
              </a: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 (K=5)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D432452-FAF0-8EA3-7D65-3F38E7EFE0F4}"/>
                </a:ext>
              </a:extLst>
            </p:cNvPr>
            <p:cNvSpPr/>
            <p:nvPr/>
          </p:nvSpPr>
          <p:spPr>
            <a:xfrm>
              <a:off x="1766739" y="3967040"/>
              <a:ext cx="5245112" cy="7693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NDGC@K (K=10)</a:t>
              </a:r>
              <a:endParaRPr lang="ko-KR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A44867-958B-9E4C-6175-CADFC6F61C82}"/>
              </a:ext>
            </a:extLst>
          </p:cNvPr>
          <p:cNvSpPr/>
          <p:nvPr/>
        </p:nvSpPr>
        <p:spPr>
          <a:xfrm>
            <a:off x="1256171" y="2316832"/>
            <a:ext cx="2597113" cy="1046736"/>
          </a:xfrm>
          <a:prstGeom prst="roundRect">
            <a:avLst/>
          </a:prstGeom>
          <a:solidFill>
            <a:srgbClr val="FFE7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추천 성능 평가 지표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3FC9365B-212E-4DB9-8CBC-D6BE13CB723E}"/>
              </a:ext>
            </a:extLst>
          </p:cNvPr>
          <p:cNvSpPr/>
          <p:nvPr/>
        </p:nvSpPr>
        <p:spPr>
          <a:xfrm>
            <a:off x="4409680" y="2174378"/>
            <a:ext cx="941453" cy="1331643"/>
          </a:xfrm>
          <a:prstGeom prst="lef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A62FFA-F2A7-C5F2-2A97-8FB443DADD6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853284" y="2840199"/>
            <a:ext cx="55639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3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340E755F-ABED-8F2D-3618-D82FBEE71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178A4F-470A-E6BA-8B75-740E1449378D}"/>
              </a:ext>
            </a:extLst>
          </p:cNvPr>
          <p:cNvSpPr/>
          <p:nvPr/>
        </p:nvSpPr>
        <p:spPr>
          <a:xfrm>
            <a:off x="979741" y="4089613"/>
            <a:ext cx="4966283" cy="72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CA40A449-36FE-C384-4A1A-E78F7B36CA02}"/>
              </a:ext>
            </a:extLst>
          </p:cNvPr>
          <p:cNvSpPr txBox="1"/>
          <p:nvPr/>
        </p:nvSpPr>
        <p:spPr>
          <a:xfrm>
            <a:off x="472660" y="16693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RQ-VAE </a:t>
            </a:r>
            <a:r>
              <a:rPr lang="ko-KR" altLang="en-US" sz="47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모델 구현</a:t>
            </a:r>
            <a:endParaRPr lang="en" sz="47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A2A306-86F1-7F7E-AC40-0CC5428BAC20}"/>
              </a:ext>
            </a:extLst>
          </p:cNvPr>
          <p:cNvGrpSpPr/>
          <p:nvPr/>
        </p:nvGrpSpPr>
        <p:grpSpPr>
          <a:xfrm>
            <a:off x="979741" y="1129416"/>
            <a:ext cx="7113311" cy="2812247"/>
            <a:chOff x="698500" y="1180893"/>
            <a:chExt cx="7747000" cy="34953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9E80A6-59C7-7B43-65F8-A5547CCA3A76}"/>
                </a:ext>
              </a:extLst>
            </p:cNvPr>
            <p:cNvGrpSpPr/>
            <p:nvPr/>
          </p:nvGrpSpPr>
          <p:grpSpPr>
            <a:xfrm>
              <a:off x="5351133" y="1875834"/>
              <a:ext cx="2597113" cy="1928731"/>
              <a:chOff x="1766739" y="2807650"/>
              <a:chExt cx="5245112" cy="1928731"/>
            </a:xfrm>
            <a:solidFill>
              <a:srgbClr val="CCF6C5"/>
            </a:solidFill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A3414B01-88D6-CB14-1C80-AD1E4CFAF2E3}"/>
                  </a:ext>
                </a:extLst>
              </p:cNvPr>
              <p:cNvSpPr/>
              <p:nvPr/>
            </p:nvSpPr>
            <p:spPr>
              <a:xfrm>
                <a:off x="1766739" y="2807650"/>
                <a:ext cx="5245112" cy="76934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Recall@K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j-ea"/>
                    <a:ea typeface="+mj-ea"/>
                  </a:rPr>
                  <a:t> (K=5)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CE1DA2FF-179A-C9E1-F325-04D2F2EAF117}"/>
                  </a:ext>
                </a:extLst>
              </p:cNvPr>
              <p:cNvSpPr/>
              <p:nvPr/>
            </p:nvSpPr>
            <p:spPr>
              <a:xfrm>
                <a:off x="1766739" y="3967040"/>
                <a:ext cx="5245112" cy="76934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+mj-ea"/>
                    <a:ea typeface="+mj-ea"/>
                  </a:rPr>
                  <a:t>NDGC@K (K=10)</a:t>
                </a:r>
                <a:endParaRPr lang="ko-KR" altLang="en-US" sz="16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4F0B35-27E9-CC64-164C-DD293CFD3F5B}"/>
                </a:ext>
              </a:extLst>
            </p:cNvPr>
            <p:cNvSpPr/>
            <p:nvPr/>
          </p:nvSpPr>
          <p:spPr>
            <a:xfrm>
              <a:off x="1256171" y="2316832"/>
              <a:ext cx="2597113" cy="1046736"/>
            </a:xfrm>
            <a:prstGeom prst="roundRect">
              <a:avLst/>
            </a:prstGeom>
            <a:solidFill>
              <a:srgbClr val="FFE7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추천 성능 평가 지표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왼쪽 대괄호 12">
              <a:extLst>
                <a:ext uri="{FF2B5EF4-FFF2-40B4-BE49-F238E27FC236}">
                  <a16:creationId xmlns:a16="http://schemas.microsoft.com/office/drawing/2014/main" id="{508AD457-7189-2F3C-D257-CDDC214456DD}"/>
                </a:ext>
              </a:extLst>
            </p:cNvPr>
            <p:cNvSpPr/>
            <p:nvPr/>
          </p:nvSpPr>
          <p:spPr>
            <a:xfrm>
              <a:off x="4409680" y="2174378"/>
              <a:ext cx="941453" cy="133164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79B1917-F7F1-0AF2-027A-89F4A3C5A6DD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853284" y="2840199"/>
              <a:ext cx="55639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24547F-CBB9-307C-B23B-14F22D8B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500" y="1180893"/>
              <a:ext cx="7747000" cy="3082352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76FBEA1-5C8B-3D5E-9A97-F7F3C91631C7}"/>
                </a:ext>
              </a:extLst>
            </p:cNvPr>
            <p:cNvSpPr/>
            <p:nvPr/>
          </p:nvSpPr>
          <p:spPr>
            <a:xfrm>
              <a:off x="886252" y="3430192"/>
              <a:ext cx="1024040" cy="604899"/>
            </a:xfrm>
            <a:prstGeom prst="roundRect">
              <a:avLst/>
            </a:prstGeom>
            <a:solidFill>
              <a:srgbClr val="C3EC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DNN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인코더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FB8FB3C-4582-7F2F-2958-9D2F9A8228CE}"/>
                </a:ext>
              </a:extLst>
            </p:cNvPr>
            <p:cNvSpPr/>
            <p:nvPr/>
          </p:nvSpPr>
          <p:spPr>
            <a:xfrm>
              <a:off x="3317900" y="4194262"/>
              <a:ext cx="2508199" cy="481936"/>
            </a:xfrm>
            <a:prstGeom prst="roundRect">
              <a:avLst/>
            </a:prstGeom>
            <a:solidFill>
              <a:srgbClr val="C3EC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+mj-ea"/>
                  <a:ea typeface="+mj-ea"/>
                </a:rPr>
                <a:t>잔차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 양자화기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7E8E5B3-6574-95FD-379F-D7BD7D33BAB2}"/>
                </a:ext>
              </a:extLst>
            </p:cNvPr>
            <p:cNvSpPr/>
            <p:nvPr/>
          </p:nvSpPr>
          <p:spPr>
            <a:xfrm>
              <a:off x="7338501" y="3430192"/>
              <a:ext cx="1024040" cy="604899"/>
            </a:xfrm>
            <a:prstGeom prst="roundRect">
              <a:avLst/>
            </a:prstGeom>
            <a:solidFill>
              <a:srgbClr val="C3EC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DNN </a:t>
              </a:r>
              <a:r>
                <a:rPr lang="ko-KR" altLang="en-US" sz="1600" dirty="0" err="1">
                  <a:solidFill>
                    <a:schemeClr val="tx1"/>
                  </a:solidFill>
                  <a:latin typeface="+mj-ea"/>
                  <a:ea typeface="+mj-ea"/>
                </a:rPr>
                <a:t>디코더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8" name="그림 17" descr="텍스트, 폰트, 블랙, 타이포그래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51BE5F-4385-F266-858F-FE8B08B0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80" y="4101999"/>
            <a:ext cx="4229549" cy="6886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AE1605-3D3B-B7A8-9BA3-1310102C5EF8}"/>
              </a:ext>
            </a:extLst>
          </p:cNvPr>
          <p:cNvSpPr txBox="1"/>
          <p:nvPr/>
        </p:nvSpPr>
        <p:spPr>
          <a:xfrm>
            <a:off x="5947928" y="3639018"/>
            <a:ext cx="2257349" cy="135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</a:pPr>
            <a:r>
              <a:rPr lang="el-GR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β = 0.25</a:t>
            </a:r>
          </a:p>
          <a:p>
            <a:pPr marL="0" marR="0" indent="0" algn="just" fontAlgn="base" latinLnBrk="1">
              <a:lnSpc>
                <a:spcPct val="12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20,000 </a:t>
            </a:r>
            <a:r>
              <a:rPr lang="en-US" altLang="ko-KR" dirty="0">
                <a:latin typeface="+mj-ea"/>
                <a:ea typeface="+mj-ea"/>
              </a:rPr>
              <a:t>epoch</a:t>
            </a:r>
            <a:endParaRPr lang="ko-KR" altLang="en-US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20000"/>
              </a:lnSpc>
            </a:pPr>
            <a:r>
              <a:rPr lang="ko-KR" altLang="en-US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학습률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0.4</a:t>
            </a:r>
            <a:endParaRPr lang="ko-KR" altLang="en-US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2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배치 크기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1024</a:t>
            </a:r>
          </a:p>
          <a:p>
            <a:pPr marL="0" marR="0" indent="0" algn="just" fontAlgn="base" latinLnBrk="1">
              <a:lnSpc>
                <a:spcPct val="120000"/>
              </a:lnSpc>
            </a:pPr>
            <a:r>
              <a:rPr lang="en-US" altLang="ko-KR" dirty="0" err="1">
                <a:latin typeface="+mj-ea"/>
                <a:ea typeface="+mj-ea"/>
              </a:rPr>
              <a:t>Adagrad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옵티마이저</a:t>
            </a:r>
            <a:r>
              <a:rPr lang="ko-KR" altLang="en-US" dirty="0">
                <a:latin typeface="+mj-ea"/>
                <a:ea typeface="+mj-ea"/>
              </a:rPr>
              <a:t> 사용</a:t>
            </a:r>
            <a:endParaRPr lang="ko-KR" altLang="en-US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6628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97C3B67-EDD3-7475-48DD-0A7A4291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E2F13AD-B557-C024-B8CA-BEC0838446E5}"/>
              </a:ext>
            </a:extLst>
          </p:cNvPr>
          <p:cNvSpPr txBox="1"/>
          <p:nvPr/>
        </p:nvSpPr>
        <p:spPr>
          <a:xfrm>
            <a:off x="523224" y="339925"/>
            <a:ext cx="669992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시퀀스</a:t>
            </a: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-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투</a:t>
            </a: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-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시퀀스 모델 구현</a:t>
            </a:r>
            <a:endParaRPr lang="en" sz="4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E5AA20-C41D-A423-F870-F703B06F43D0}"/>
              </a:ext>
            </a:extLst>
          </p:cNvPr>
          <p:cNvSpPr/>
          <p:nvPr/>
        </p:nvSpPr>
        <p:spPr>
          <a:xfrm>
            <a:off x="3107229" y="1600917"/>
            <a:ext cx="2597113" cy="769341"/>
          </a:xfrm>
          <a:prstGeom prst="roundRect">
            <a:avLst/>
          </a:prstGeom>
          <a:solidFill>
            <a:srgbClr val="CCF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사전 토큰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1024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(256*4)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17DD8D-B713-EAEF-6681-A85CC1D3BB08}"/>
              </a:ext>
            </a:extLst>
          </p:cNvPr>
          <p:cNvSpPr/>
          <p:nvPr/>
        </p:nvSpPr>
        <p:spPr>
          <a:xfrm>
            <a:off x="704056" y="2104409"/>
            <a:ext cx="1804252" cy="1276354"/>
          </a:xfrm>
          <a:prstGeom prst="roundRect">
            <a:avLst/>
          </a:prstGeom>
          <a:solidFill>
            <a:srgbClr val="FFE7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T5X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프레임워크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0F598-67C1-CAAD-FE94-28A4D8476007}"/>
              </a:ext>
            </a:extLst>
          </p:cNvPr>
          <p:cNvSpPr txBox="1"/>
          <p:nvPr/>
        </p:nvSpPr>
        <p:spPr>
          <a:xfrm>
            <a:off x="2785145" y="35144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A7F0B3-6846-94F8-1622-71700DBBA65C}"/>
              </a:ext>
            </a:extLst>
          </p:cNvPr>
          <p:cNvSpPr/>
          <p:nvPr/>
        </p:nvSpPr>
        <p:spPr>
          <a:xfrm>
            <a:off x="3107229" y="3129739"/>
            <a:ext cx="2597113" cy="769341"/>
          </a:xfrm>
          <a:prstGeom prst="roundRect">
            <a:avLst/>
          </a:prstGeom>
          <a:solidFill>
            <a:srgbClr val="CCF6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사용자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ID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토큰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2000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566574-CC50-4812-048D-7F1EEAB7BC20}"/>
              </a:ext>
            </a:extLst>
          </p:cNvPr>
          <p:cNvSpPr/>
          <p:nvPr/>
        </p:nvSpPr>
        <p:spPr>
          <a:xfrm>
            <a:off x="6871300" y="2104409"/>
            <a:ext cx="1576509" cy="1276354"/>
          </a:xfrm>
          <a:prstGeom prst="roundRect">
            <a:avLst/>
          </a:prstGeom>
          <a:solidFill>
            <a:srgbClr val="FFE7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입력 시퀀스 구성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C81131D9-6ECA-92D6-2CFA-E9A217E12194}"/>
              </a:ext>
            </a:extLst>
          </p:cNvPr>
          <p:cNvSpPr/>
          <p:nvPr/>
        </p:nvSpPr>
        <p:spPr>
          <a:xfrm>
            <a:off x="2785145" y="2076764"/>
            <a:ext cx="322084" cy="1331643"/>
          </a:xfrm>
          <a:prstGeom prst="lef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C257DBB-757E-7CB6-7B94-A830012DB51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508308" y="2729512"/>
            <a:ext cx="276837" cy="130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49585A5-13D4-F6E3-8E01-26D5F8D6658E}"/>
              </a:ext>
            </a:extLst>
          </p:cNvPr>
          <p:cNvSpPr/>
          <p:nvPr/>
        </p:nvSpPr>
        <p:spPr>
          <a:xfrm>
            <a:off x="6026426" y="2560781"/>
            <a:ext cx="557063" cy="363608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8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3895850" y="1421575"/>
            <a:ext cx="526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6" name="Google Shape;136;p34"/>
          <p:cNvSpPr txBox="1"/>
          <p:nvPr/>
        </p:nvSpPr>
        <p:spPr>
          <a:xfrm>
            <a:off x="478200" y="481050"/>
            <a:ext cx="62127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추천 시스템이란?</a:t>
            </a:r>
            <a:endParaRPr sz="30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사람들이 관심 있는 콘텐츠를 찾을 수 있도록 도와주는 시스템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유튜브에서 내가 좋아할 만한 </a:t>
            </a:r>
            <a:r>
              <a:rPr lang="en" sz="13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비디오 추천</a:t>
            </a:r>
            <a:endParaRPr sz="13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앱스토어에서 내가 자주 사용하는 앱과 비슷한 </a:t>
            </a:r>
            <a:r>
              <a:rPr lang="en" sz="13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앱 추천</a:t>
            </a:r>
            <a:endParaRPr sz="13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쇼핑몰에서 </a:t>
            </a:r>
            <a:r>
              <a:rPr lang="en" sz="13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상품 추천</a:t>
            </a:r>
            <a:endParaRPr sz="13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멜론이나 스포티파이 같은 곳에서 </a:t>
            </a:r>
            <a:r>
              <a:rPr lang="en" sz="13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음악 추천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등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5DA9247-2DFD-E89D-D795-6148CC56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7579FBD-847C-866F-9CA6-C6C455B93ECA}"/>
              </a:ext>
            </a:extLst>
          </p:cNvPr>
          <p:cNvSpPr txBox="1"/>
          <p:nvPr/>
        </p:nvSpPr>
        <p:spPr>
          <a:xfrm>
            <a:off x="523224" y="339925"/>
            <a:ext cx="669992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시퀀스</a:t>
            </a: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-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투</a:t>
            </a: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-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시퀀스 모델 구현</a:t>
            </a:r>
            <a:endParaRPr lang="en" altLang="ko-KR" sz="4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75B17-746F-F262-B3A4-8187CB956DF2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01084-85DE-0ECC-345B-9D939AFF6840}"/>
              </a:ext>
            </a:extLst>
          </p:cNvPr>
          <p:cNvSpPr txBox="1"/>
          <p:nvPr/>
        </p:nvSpPr>
        <p:spPr>
          <a:xfrm>
            <a:off x="523224" y="1523427"/>
            <a:ext cx="720742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Transformer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인코더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디코더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레이어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각각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 레이어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Self-attention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헤드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차원은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64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MLP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차원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1024,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입력 차원은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128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활성화 함수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ReLU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드롭아웃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0.1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모델 파라미터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약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1,300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만 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학습 단계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"Beauty"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"Sports and Outdoors"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데이터셋은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200,000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단계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"Toys and Games"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100,000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단계 학습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배치 크기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256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학습률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처음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10,000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단계까지는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0.01,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이후에는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역제곱근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감쇠 스케줄 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200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559B912-5DA2-DC99-2264-AD7E4994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C9F21732-33E9-A8B7-1B2F-0AE78E62253C}"/>
              </a:ext>
            </a:extLst>
          </p:cNvPr>
          <p:cNvSpPr txBox="1"/>
          <p:nvPr/>
        </p:nvSpPr>
        <p:spPr>
          <a:xfrm>
            <a:off x="523224" y="239257"/>
            <a:ext cx="669992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4.1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연속적 추천 성능 평가</a:t>
            </a:r>
            <a:endParaRPr lang="en" sz="4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1B9E6-7D0C-09BE-8357-69B2EE6C644F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17429B-C04D-87C1-10F0-44380AC5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4" y="1541272"/>
            <a:ext cx="8053432" cy="2938360"/>
          </a:xfrm>
          <a:prstGeom prst="rect">
            <a:avLst/>
          </a:prstGeom>
        </p:spPr>
      </p:pic>
      <p:sp>
        <p:nvSpPr>
          <p:cNvPr id="5" name="Google Shape;332;p54">
            <a:extLst>
              <a:ext uri="{FF2B5EF4-FFF2-40B4-BE49-F238E27FC236}">
                <a16:creationId xmlns:a16="http://schemas.microsoft.com/office/drawing/2014/main" id="{5CA62DBF-3099-8A6D-2EBC-AF370011A1B4}"/>
              </a:ext>
            </a:extLst>
          </p:cNvPr>
          <p:cNvSpPr txBox="1"/>
          <p:nvPr/>
        </p:nvSpPr>
        <p:spPr>
          <a:xfrm>
            <a:off x="1388688" y="774770"/>
            <a:ext cx="669992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+mj-ea"/>
                <a:ea typeface="+mj-ea"/>
              </a:rPr>
              <a:t>(Performance on Sequential Recommendation)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41110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06B2181-84AB-A236-31C0-31CF548F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2E268713-6161-419E-BD57-0298CA91F15B}"/>
              </a:ext>
            </a:extLst>
          </p:cNvPr>
          <p:cNvSpPr txBox="1"/>
          <p:nvPr/>
        </p:nvSpPr>
        <p:spPr>
          <a:xfrm>
            <a:off x="523224" y="339925"/>
            <a:ext cx="848655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4.2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아이템 표현 분석</a:t>
            </a:r>
            <a:r>
              <a:rPr lang="en-US" altLang="ko-KR" sz="2400" dirty="0">
                <a:latin typeface="+mj-ea"/>
                <a:ea typeface="+mj-ea"/>
              </a:rPr>
              <a:t>(Item Representation)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815D1-E099-A519-7C3E-9B2CF84F01C5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C31CD-A6A7-8488-22B7-24779CA3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7" y="1214523"/>
            <a:ext cx="8267045" cy="334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31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60DBD46-C0D0-5A0F-A1E3-77F42F07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C2B0BDB5-E00E-F246-44E9-C8715F220DCF}"/>
              </a:ext>
            </a:extLst>
          </p:cNvPr>
          <p:cNvSpPr txBox="1"/>
          <p:nvPr/>
        </p:nvSpPr>
        <p:spPr>
          <a:xfrm>
            <a:off x="523224" y="339925"/>
            <a:ext cx="669992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4.2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아이템 표현 분석</a:t>
            </a:r>
            <a:endParaRPr lang="en" sz="40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EA46E-2C17-65DB-CA32-3D68074BE0CE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39C93-32CD-5209-D1B6-60D0C543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1" y="2124804"/>
            <a:ext cx="8749978" cy="1430787"/>
          </a:xfrm>
          <a:prstGeom prst="rect">
            <a:avLst/>
          </a:prstGeom>
        </p:spPr>
      </p:pic>
      <p:sp>
        <p:nvSpPr>
          <p:cNvPr id="5" name="Google Shape;332;p54">
            <a:extLst>
              <a:ext uri="{FF2B5EF4-FFF2-40B4-BE49-F238E27FC236}">
                <a16:creationId xmlns:a16="http://schemas.microsoft.com/office/drawing/2014/main" id="{95502081-3795-DEE9-395A-E969C804DA64}"/>
              </a:ext>
            </a:extLst>
          </p:cNvPr>
          <p:cNvSpPr txBox="1"/>
          <p:nvPr/>
        </p:nvSpPr>
        <p:spPr>
          <a:xfrm>
            <a:off x="523224" y="339925"/>
            <a:ext cx="848655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4.2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아이템 표현 분석</a:t>
            </a:r>
            <a:r>
              <a:rPr lang="en-US" altLang="ko-KR" sz="2400" dirty="0">
                <a:latin typeface="+mj-ea"/>
                <a:ea typeface="+mj-ea"/>
              </a:rPr>
              <a:t>(Item Representation)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6578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9B6B3714-C325-F70E-2074-CFC3176F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0489FDF-7EF5-2FDC-71C2-050633DE7621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4.3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새로운 기능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(New Capabilities)-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콜드 스타트 추천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19F81-82A0-8A9C-0ECD-CE01D18EE0F7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65A22-9FA3-9E2A-0636-D7752E56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2" y="1140114"/>
            <a:ext cx="8620776" cy="35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2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32AF53F3-850D-111E-6903-12F2B62D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770DB29-D1F5-B38B-28C1-3FAF806C6113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4.3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새로운 기능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(New Capabilities)-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추천 다양성 향상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0E8F7-7558-6A56-281F-D4532E8E5671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6079EB-153A-6F83-D415-BD5FD6FC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1" y="1274120"/>
            <a:ext cx="7598237" cy="31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2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0244223-FC23-8C2A-D7B6-126008CD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3AEF8389-095F-DEF1-F2B8-65C86F3D2F87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4.3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새로운 기능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(New Capabilities)-</a:t>
            </a:r>
            <a:r>
              <a:rPr lang="ko-KR" altLang="en-US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추천 다양성 향상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CB805-8794-1548-D492-FC9738C87330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2B86D4-BB46-531A-B106-576971B2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" y="1833522"/>
            <a:ext cx="8923964" cy="19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98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F44F677E-845C-268A-9295-1A77CCB7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92E2747-26BF-F774-3056-D1619F5A9D83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4.4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추가 실험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(Ablation Study)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1997B-69AB-301E-F24B-94F92F4BAA2B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71608-B44A-336C-F074-87F619D1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1597742"/>
            <a:ext cx="8774538" cy="19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36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6794F20-B946-BF40-F517-CFC7D52D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AA686C80-2888-E6A7-D740-038EEEBF062B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4.4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추가 실험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(Ablation Study)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DDE95-0356-1BAA-ECD6-BF84036AA20D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47280-7CE7-B92A-0E79-E23C4F82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6" y="1854670"/>
            <a:ext cx="8741328" cy="14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3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1C5A9420-1E00-E214-C082-771DA3165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31E3763A-2246-EAD5-B7CE-81B5FB385F51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4.5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잘못된 </a:t>
            </a: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ID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처리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(Invalid ID)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884F5-1EDA-9A0C-14A4-EE3A63691B90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B5646-94A6-49CA-3AD8-CA973AD3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2" y="1204655"/>
            <a:ext cx="8435436" cy="329184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9803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/>
        </p:nvSpPr>
        <p:spPr>
          <a:xfrm>
            <a:off x="273600" y="327325"/>
            <a:ext cx="429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검색 및 랭킹(retrieve-and-rank)</a:t>
            </a:r>
            <a:endParaRPr sz="20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35"/>
          <p:cNvSpPr txBox="1"/>
          <p:nvPr/>
        </p:nvSpPr>
        <p:spPr>
          <a:xfrm>
            <a:off x="432850" y="1298575"/>
            <a:ext cx="8052300" cy="24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검색 단계(Retrieval): 추천 가능한 여러 아이템 중 후보군을 먼저 뽑기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AutoNum type="arabicPeriod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순위 매기기 단계(Ranking): 후보군 중에서 가장 좋은 것을 선택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즉 검색된 후보들만 보고 판단하기 때문에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검색 단계에서 매우 관련성 높은 후보를 내놓는 것이 중요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검색단계에서 좋은 후보가 나오지 못했다면 무용지물 → 이 검색 단계를 새로운 방식으로 추천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6C9CEB1-31D1-A0A2-4FAF-4E7031C2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4C6493D1-ADB7-09F0-5082-855984A9CC2A}"/>
              </a:ext>
            </a:extLst>
          </p:cNvPr>
          <p:cNvSpPr txBox="1"/>
          <p:nvPr/>
        </p:nvSpPr>
        <p:spPr>
          <a:xfrm>
            <a:off x="261612" y="222479"/>
            <a:ext cx="87901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5. </a:t>
            </a:r>
            <a:r>
              <a:rPr lang="ko-KR" altLang="en-US" sz="40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결론</a:t>
            </a:r>
            <a:r>
              <a:rPr lang="en-US" altLang="ko-KR" sz="2400" dirty="0">
                <a:solidFill>
                  <a:schemeClr val="dk1"/>
                </a:solidFill>
                <a:latin typeface="+mj-ea"/>
                <a:ea typeface="+mj-ea"/>
                <a:cs typeface="Google Sans SemiBold"/>
                <a:sym typeface="Google Sans SemiBold"/>
              </a:rPr>
              <a:t>(Results)</a:t>
            </a:r>
            <a:endParaRPr lang="en" sz="2400" dirty="0">
              <a:solidFill>
                <a:schemeClr val="dk1"/>
              </a:solidFill>
              <a:latin typeface="+mj-ea"/>
              <a:ea typeface="+mj-ea"/>
              <a:cs typeface="Google Sans SemiBold"/>
              <a:sym typeface="Google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2B681-D89E-7CAB-4338-59931837E161}"/>
              </a:ext>
            </a:extLst>
          </p:cNvPr>
          <p:cNvSpPr txBox="1"/>
          <p:nvPr/>
        </p:nvSpPr>
        <p:spPr>
          <a:xfrm>
            <a:off x="3020037" y="35060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C7DA0-C3EE-A31D-4D5E-F9224B661FA8}"/>
              </a:ext>
            </a:extLst>
          </p:cNvPr>
          <p:cNvSpPr txBox="1"/>
          <p:nvPr/>
        </p:nvSpPr>
        <p:spPr>
          <a:xfrm>
            <a:off x="530188" y="1405277"/>
            <a:ext cx="8083624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TIGER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모델은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생성적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검색을 활용한 새로운 추천 시스템 패러다임을 제시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just" fontAlgn="base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 추천 모델보다 높은 성능을 보이며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콜드 스타트 문제 해결과 추천 다양성 증가에 기여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just" fontAlgn="base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RQ-VAE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계층적 양자화 방식이 추천 성능 향상에 중요한 역할을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just" fontAlgn="base" latin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미래 연구로 잘못된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처리 방식 개선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모델 경량화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대규모 데이터셋 확장 적용을 계획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141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75" y="1424900"/>
            <a:ext cx="4467627" cy="22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6"/>
          <p:cNvSpPr txBox="1"/>
          <p:nvPr/>
        </p:nvSpPr>
        <p:spPr>
          <a:xfrm>
            <a:off x="475263" y="432850"/>
            <a:ext cx="4833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&lt;TIGER 프레임워크&gt;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36"/>
          <p:cNvSpPr txBox="1"/>
          <p:nvPr/>
        </p:nvSpPr>
        <p:spPr>
          <a:xfrm>
            <a:off x="5308275" y="580800"/>
            <a:ext cx="3474600" cy="3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사용자 기록(User History): 사용자가 최근에 주황색 신발, 빨간색 신발을 봄.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Semantic ID 생성: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의미 있는 숫자 조합 (5, 23, 55) 으로 변경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예) 'Brand', 'Color', 'Category' 같은 요소로 구성된 번호 조합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Generative Retrieval (생성 기반 검색)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Transformer 모델이 이 Semantic ID들을 보고 다음에 추천할 아이템의 Semantic ID 직접 생성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추천 결과(new item)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생성된 Semantic ID에 해당하는 아이템(예: 또 다른 주황색 신발)을 찾아서 추천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/>
        </p:nvSpPr>
        <p:spPr>
          <a:xfrm>
            <a:off x="621150" y="2017650"/>
            <a:ext cx="7901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기존 추천 시스템에서 사용되는 검색(retrieval) 모델들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37"/>
          <p:cNvSpPr txBox="1"/>
          <p:nvPr/>
        </p:nvSpPr>
        <p:spPr>
          <a:xfrm>
            <a:off x="573950" y="1744100"/>
            <a:ext cx="738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6" name="Google Shape;156;p37"/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6728475" y="204678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/>
        </p:nvSpPr>
        <p:spPr>
          <a:xfrm>
            <a:off x="475283" y="432850"/>
            <a:ext cx="790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① Matrix Factorization (행렬 분해)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38"/>
          <p:cNvSpPr txBox="1"/>
          <p:nvPr/>
        </p:nvSpPr>
        <p:spPr>
          <a:xfrm>
            <a:off x="614525" y="1581775"/>
            <a:ext cx="7383600" cy="30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사용자와 아이템을 같은 벡터 공간에 임베딩하여, 두 벡터 사이의 유사도(보통 내적 또는 코사인 유사도)로 선호도를 계산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작동 방식: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예: 사용자 A의 벡터 = [0.8, 0.2], 아이템 X의 벡터 = [0.7, 0.3]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 두 벡터가 가까우면, 그 아이템을 추천!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과거 데이터를 바탕으로 아이템 간, 사용자 간의 숨겨진 패턴을 학습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/>
        </p:nvSpPr>
        <p:spPr>
          <a:xfrm>
            <a:off x="475283" y="432850"/>
            <a:ext cx="790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② Dual-Encoder (듀얼 인코더 구조)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39"/>
          <p:cNvSpPr txBox="1"/>
          <p:nvPr/>
        </p:nvSpPr>
        <p:spPr>
          <a:xfrm>
            <a:off x="612525" y="1365350"/>
            <a:ext cx="76272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사용자 쿼리와 아이템을 각각 다른 신경망 모델(타워)로 임베딩하고, 두 벡터 간 내적(inner product)으로 유사도 계산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작동 방식: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왼쪽 타워: 사용자의 시청/구매 이력 등을 받아서 쿼리 임베딩 생성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오른쪽 타워: 아이템의 정보(설명, 장르, 태그 등)로 임베딩 생성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300">
                <a:latin typeface="Google Sans Medium"/>
                <a:ea typeface="Google Sans Medium"/>
                <a:cs typeface="Google Sans Medium"/>
                <a:sym typeface="Google Sans Medium"/>
              </a:rPr>
              <a:t>두 벡터 간 내적 → 점수가 높을수록 추천 우선순위 높음</a:t>
            </a: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비선형 관계까지 잘 포착 가능</a:t>
            </a:r>
            <a:b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쿼리와 아이템을 별도로 사전 계산해 저장해두기 쉬움 (ANN과 잘 결합됨)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/>
          <p:nvPr/>
        </p:nvSpPr>
        <p:spPr>
          <a:xfrm>
            <a:off x="475283" y="432850"/>
            <a:ext cx="7901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③ Approximate Nearest Neighbor 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Google Sans"/>
                <a:ea typeface="Google Sans"/>
                <a:cs typeface="Google Sans"/>
                <a:sym typeface="Google Sans"/>
              </a:rPr>
              <a:t>     (근사 최근접 이웃, ANN)</a:t>
            </a:r>
            <a:endParaRPr sz="30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40"/>
          <p:cNvSpPr txBox="1"/>
          <p:nvPr/>
        </p:nvSpPr>
        <p:spPr>
          <a:xfrm>
            <a:off x="573950" y="1744100"/>
            <a:ext cx="7383600" cy="3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엄청나게 많은 아이템 중에서, 가장 비슷한 벡터들만 빠르게 찾는 알고리즘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작동 방식: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Char char="●"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수만~수백만 개 아이템 중에서, 유사한 것 몇백 개만 먼저 추림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수학 문제집 수천 권 중에서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→ 나랑 취향이 비슷한 애들이 좋아한 문제집 3권"만 빠르게 찾아냄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검색 속도를 극적으로 향상시킴: retrieval 단계의 핵심 기술</a:t>
            </a: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2452</Words>
  <Application>Microsoft Office PowerPoint</Application>
  <PresentationFormat>화면 슬라이드 쇼(16:9)</PresentationFormat>
  <Paragraphs>268</Paragraphs>
  <Slides>40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Google Sans Medium</vt:lpstr>
      <vt:lpstr>Cambria Math</vt:lpstr>
      <vt:lpstr>Roboto Mono</vt:lpstr>
      <vt:lpstr>Google Sans Mono</vt:lpstr>
      <vt:lpstr>Arial</vt:lpstr>
      <vt:lpstr>Roboto Mono Light</vt:lpstr>
      <vt:lpstr>맑은 고딕</vt:lpstr>
      <vt:lpstr>Google Sans</vt:lpstr>
      <vt:lpstr>Wingdings</vt:lpstr>
      <vt:lpstr>Google Sans SemiBold</vt:lpstr>
      <vt:lpstr>OpenAI Sans</vt:lpstr>
      <vt:lpstr>-apple-system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박진우/메카트로닉스공학과</cp:lastModifiedBy>
  <cp:revision>6</cp:revision>
  <dcterms:modified xsi:type="dcterms:W3CDTF">2025-04-02T07:15:38Z</dcterms:modified>
</cp:coreProperties>
</file>